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9" r:id="rId1"/>
    <p:sldMasterId id="2147484110" r:id="rId2"/>
  </p:sldMasterIdLst>
  <p:notesMasterIdLst>
    <p:notesMasterId r:id="rId14"/>
  </p:notesMasterIdLst>
  <p:sldIdLst>
    <p:sldId id="317" r:id="rId3"/>
    <p:sldId id="309" r:id="rId4"/>
    <p:sldId id="310" r:id="rId5"/>
    <p:sldId id="311" r:id="rId6"/>
    <p:sldId id="283" r:id="rId7"/>
    <p:sldId id="284" r:id="rId8"/>
    <p:sldId id="313" r:id="rId9"/>
    <p:sldId id="307" r:id="rId10"/>
    <p:sldId id="290" r:id="rId11"/>
    <p:sldId id="314" r:id="rId12"/>
    <p:sldId id="316" r:id="rId1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ncy" initials="NJA" lastIdx="3" clrIdx="0"/>
  <p:cmAuthor id="1" name="Trisha Bellas" initials="TB"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B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43" autoAdjust="0"/>
    <p:restoredTop sz="90941" autoAdjust="0"/>
  </p:normalViewPr>
  <p:slideViewPr>
    <p:cSldViewPr>
      <p:cViewPr varScale="1">
        <p:scale>
          <a:sx n="112" d="100"/>
          <a:sy n="112" d="100"/>
        </p:scale>
        <p:origin x="424" y="184"/>
      </p:cViewPr>
      <p:guideLst>
        <p:guide orient="horz" pos="2160"/>
        <p:guide pos="2880"/>
      </p:guideLst>
    </p:cSldViewPr>
  </p:slideViewPr>
  <p:outlineViewPr>
    <p:cViewPr>
      <p:scale>
        <a:sx n="33" d="100"/>
        <a:sy n="33" d="100"/>
      </p:scale>
      <p:origin x="0" y="2654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105" charset="0"/>
                <a:ea typeface="Arial" pitchFamily="-105" charset="0"/>
                <a:cs typeface="Arial" pitchFamily="-105"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cs typeface="Arial" pitchFamily="34" charset="0"/>
              </a:defRPr>
            </a:lvl1pPr>
          </a:lstStyle>
          <a:p>
            <a:pPr>
              <a:defRPr/>
            </a:pPr>
            <a:fld id="{52900612-D2B0-4AB0-BB81-E7FE2B5B5230}" type="datetime1">
              <a:rPr lang="en-US" altLang="en-US"/>
              <a:pPr>
                <a:defRPr/>
              </a:pPr>
              <a:t>9/5/20</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105" charset="0"/>
                <a:ea typeface="Arial" pitchFamily="-105" charset="0"/>
                <a:cs typeface="Arial" pitchFamily="-105"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panose="020B0604020202020204" pitchFamily="34" charset="0"/>
              </a:defRPr>
            </a:lvl1pPr>
          </a:lstStyle>
          <a:p>
            <a:pPr>
              <a:defRPr/>
            </a:pPr>
            <a:fld id="{5BBD90AF-5326-4757-B956-789A0FB70634}" type="slidenum">
              <a:rPr lang="en-US" altLang="en-US"/>
              <a:pPr>
                <a:defRPr/>
              </a:pPr>
              <a:t>‹#›</a:t>
            </a:fld>
            <a:endParaRPr lang="en-US" altLang="en-US" dirty="0"/>
          </a:p>
        </p:txBody>
      </p:sp>
    </p:spTree>
    <p:extLst>
      <p:ext uri="{BB962C8B-B14F-4D97-AF65-F5344CB8AC3E}">
        <p14:creationId xmlns:p14="http://schemas.microsoft.com/office/powerpoint/2010/main" val="410083774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pitchFamily="-10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D90AF-5326-4757-B956-789A0FB70634}" type="slidenum">
              <a:rPr lang="en-US" altLang="en-US" smtClean="0"/>
              <a:pPr>
                <a:defRPr/>
              </a:pPr>
              <a:t>4</a:t>
            </a:fld>
            <a:endParaRPr lang="en-US" altLang="en-US" dirty="0"/>
          </a:p>
        </p:txBody>
      </p:sp>
    </p:spTree>
    <p:extLst>
      <p:ext uri="{BB962C8B-B14F-4D97-AF65-F5344CB8AC3E}">
        <p14:creationId xmlns:p14="http://schemas.microsoft.com/office/powerpoint/2010/main" val="4116331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2BFC732-A0F9-4DF2-9072-25595C76EFDC}" type="slidenum">
              <a:rPr lang="en-US" altLang="en-US" smtClean="0"/>
              <a:pPr>
                <a:spcBef>
                  <a:spcPct val="0"/>
                </a:spcBef>
              </a:pPr>
              <a:t>5</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9717C01-9D3A-44A3-9B67-2BF998BD4D06}" type="slidenum">
              <a:rPr lang="en-US" altLang="en-US" smtClean="0"/>
              <a:pPr>
                <a:spcBef>
                  <a:spcPct val="0"/>
                </a:spcBef>
              </a:pPr>
              <a:t>6</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Watch the </a:t>
            </a:r>
            <a:r>
              <a:rPr lang="en-US" altLang="en-US" i="1" dirty="0">
                <a:ea typeface="ＭＳ Ｐゴシック" panose="020B0600070205080204" pitchFamily="34" charset="-128"/>
              </a:rPr>
              <a:t>video Bonnie: Post Traumatic Stress Disorder </a:t>
            </a:r>
            <a:r>
              <a:rPr lang="en-US" altLang="en-US" dirty="0">
                <a:ea typeface="ＭＳ Ｐゴシック" panose="020B0600070205080204" pitchFamily="34" charset="-128"/>
              </a:rPr>
              <a:t>(3:31), to learn more about PTSD and how it affected every aspect of daily living for Bonnie, including sleep deprivation, extreme fear, agoraphobia, and severed social relations. </a:t>
            </a:r>
            <a:br>
              <a:rPr lang="en-US" altLang="en-US" dirty="0">
                <a:ea typeface="ＭＳ Ｐゴシック" panose="020B0600070205080204" pitchFamily="34" charset="-128"/>
              </a:rPr>
            </a:br>
            <a:r>
              <a:rPr lang="en-US" altLang="en-US" dirty="0">
                <a:ea typeface="ＭＳ Ｐゴシック" panose="020B0600070205080204" pitchFamily="34" charset="-128"/>
              </a:rPr>
              <a:t>https://mediaplayer.pearsoncmg.com/assets/mypsychlab-DSM_In_Context-Bonnie_Post_Traumatic_Stress_Disorder_edit</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A49D27F-5DAC-4B2E-A4E3-E7DF72BD87CE}" type="slidenum">
              <a:rPr lang="en-US" altLang="en-US" smtClean="0"/>
              <a:pPr/>
              <a:t>7</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5969E31-C8BF-4470-9FEB-82A210162B3E}" type="slidenum">
              <a:rPr lang="en-US" altLang="en-US" smtClean="0"/>
              <a:pPr>
                <a:spcBef>
                  <a:spcPct val="0"/>
                </a:spcBef>
              </a:pPr>
              <a:t>9</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hapter Open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15371"/>
            <a:ext cx="8229600" cy="622828"/>
          </a:xfrm>
          <a:prstGeom prst="rect">
            <a:avLst/>
          </a:prstGeom>
          <a:noFill/>
          <a:ln>
            <a:noFill/>
          </a:ln>
        </p:spPr>
        <p:txBody>
          <a:bodyPr anchor="t"/>
          <a:lstStyle>
            <a:lvl1pPr marL="0" marR="0" lvl="0" indent="0" algn="l" rtl="0">
              <a:lnSpc>
                <a:spcPct val="100000"/>
              </a:lnSpc>
              <a:spcBef>
                <a:spcPts val="0"/>
              </a:spcBef>
              <a:buClr>
                <a:srgbClr val="007FA3"/>
              </a:buClr>
              <a:buFont typeface="Times New Roman"/>
              <a:buNone/>
              <a:defRPr sz="3400" b="1" i="0" u="none" strike="noStrike" cap="none" baseline="0">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dirty="0"/>
          </a:p>
        </p:txBody>
      </p:sp>
      <p:sp>
        <p:nvSpPr>
          <p:cNvPr id="19" name="Shape 19"/>
          <p:cNvSpPr txBox="1">
            <a:spLocks noGrp="1"/>
          </p:cNvSpPr>
          <p:nvPr>
            <p:ph type="body" idx="1"/>
          </p:nvPr>
        </p:nvSpPr>
        <p:spPr>
          <a:xfrm>
            <a:off x="457200" y="816429"/>
            <a:ext cx="8229600" cy="478970"/>
          </a:xfrm>
          <a:prstGeom prst="rect">
            <a:avLst/>
          </a:prstGeom>
          <a:noFill/>
          <a:ln>
            <a:noFill/>
          </a:ln>
        </p:spPr>
        <p:txBody>
          <a:bodyPr/>
          <a:lstStyle>
            <a:lvl1pPr marL="0" marR="0" lvl="0" indent="0" algn="l" rtl="0">
              <a:spcBef>
                <a:spcPts val="0"/>
              </a:spcBef>
              <a:buClr>
                <a:srgbClr val="007FA3"/>
              </a:buClr>
              <a:buFont typeface="Arial"/>
              <a:buNone/>
              <a:defRPr sz="2000" b="0" i="0" u="none" strike="noStrike" cap="none" baseline="0">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pPr lvl="0"/>
            <a:r>
              <a:rPr lang="en-US"/>
              <a:t>Click to edit Master text styles</a:t>
            </a:r>
          </a:p>
        </p:txBody>
      </p:sp>
      <p:sp>
        <p:nvSpPr>
          <p:cNvPr id="20" name="Shape 20"/>
          <p:cNvSpPr txBox="1">
            <a:spLocks noGrp="1"/>
          </p:cNvSpPr>
          <p:nvPr>
            <p:ph type="body" idx="2"/>
          </p:nvPr>
        </p:nvSpPr>
        <p:spPr>
          <a:xfrm>
            <a:off x="5029200" y="1600200"/>
            <a:ext cx="3657600" cy="1600198"/>
          </a:xfrm>
          <a:prstGeom prst="rect">
            <a:avLst/>
          </a:prstGeom>
          <a:noFill/>
          <a:ln>
            <a:noFill/>
          </a:ln>
        </p:spPr>
        <p:txBody>
          <a:bodyPr anchor="b"/>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21" name="Shape 21"/>
          <p:cNvSpPr txBox="1">
            <a:spLocks noGrp="1"/>
          </p:cNvSpPr>
          <p:nvPr>
            <p:ph type="body" idx="3"/>
          </p:nvPr>
        </p:nvSpPr>
        <p:spPr>
          <a:xfrm>
            <a:off x="5029200" y="3200400"/>
            <a:ext cx="3657600" cy="2925763"/>
          </a:xfrm>
          <a:prstGeom prst="rect">
            <a:avLst/>
          </a:prstGeom>
          <a:noFill/>
          <a:ln>
            <a:noFill/>
          </a:ln>
        </p:spPr>
        <p:txBody>
          <a:bodyPr/>
          <a:lstStyle>
            <a:lvl1pPr marL="0" marR="0" lvl="0" indent="0" algn="l" rtl="0">
              <a:spcBef>
                <a:spcPts val="0"/>
              </a:spcBef>
              <a:buClr>
                <a:srgbClr val="007FA3"/>
              </a:buClr>
              <a:buFont typeface="Arial"/>
              <a:buNone/>
              <a:defRPr sz="2200" b="0" i="0" u="none" strike="noStrike" cap="none" baseline="0">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pPr lvl="0"/>
            <a:r>
              <a:rPr lang="en-US"/>
              <a:t>Click to edit Master text styles</a:t>
            </a:r>
          </a:p>
        </p:txBody>
      </p:sp>
      <p:sp>
        <p:nvSpPr>
          <p:cNvPr id="10" name="Shape 22"/>
          <p:cNvSpPr txBox="1">
            <a:spLocks noGrp="1"/>
          </p:cNvSpPr>
          <p:nvPr>
            <p:ph type="ftr" idx="10"/>
          </p:nvPr>
        </p:nvSpPr>
        <p:spPr>
          <a:xfrm>
            <a:off x="93663" y="6165850"/>
            <a:ext cx="8596312" cy="234950"/>
          </a:xfrm>
        </p:spPr>
        <p:txBody>
          <a:bodyPr/>
          <a:lstStyle>
            <a:lvl1pPr marL="0" marR="0" lvl="0" indent="0" algn="l" rtl="0">
              <a:spcBef>
                <a:spcPts val="0"/>
              </a:spcBef>
              <a:buNone/>
              <a:defRPr sz="1100" b="0" i="0" u="none" strike="noStrike" cap="none">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11" name="Shape 23"/>
          <p:cNvSpPr txBox="1">
            <a:spLocks noGrp="1"/>
          </p:cNvSpPr>
          <p:nvPr>
            <p:ph type="dt" idx="11"/>
          </p:nvPr>
        </p:nvSpPr>
        <p:spPr/>
        <p:txBody>
          <a:bodyPr/>
          <a:lstStyle>
            <a:lvl1pPr marL="0" marR="0" lvl="0" indent="0" algn="r" rtl="0">
              <a:spcBef>
                <a:spcPts val="0"/>
              </a:spcBef>
              <a:buNone/>
              <a:defRPr sz="900" b="0" i="0" u="none" strike="noStrike" cap="none">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12" name="Shape 24"/>
          <p:cNvSpPr txBox="1">
            <a:spLocks noGrp="1"/>
          </p:cNvSpPr>
          <p:nvPr>
            <p:ph type="sldNum" idx="12"/>
          </p:nvPr>
        </p:nvSpPr>
        <p:spPr/>
        <p:txBody>
          <a:bodyPr>
            <a:noAutofit/>
          </a:bodyPr>
          <a:lstStyle>
            <a:lvl1pPr>
              <a:defRPr/>
            </a:lvl1pPr>
          </a:lstStyle>
          <a:p>
            <a:pPr>
              <a:defRPr/>
            </a:pPr>
            <a:fld id="{DF221029-8925-46EB-922B-771DF26A9705}" type="slidenum">
              <a:rPr lang="en-US" altLang="en-US"/>
              <a:pPr>
                <a:defRPr/>
              </a:pPr>
              <a:t>‹#›</a:t>
            </a:fld>
            <a:endParaRPr lang="en-US" altLang="en-US" dirty="0"/>
          </a:p>
        </p:txBody>
      </p:sp>
      <p:sp>
        <p:nvSpPr>
          <p:cNvPr id="13"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Tree>
    <p:extLst>
      <p:ext uri="{BB962C8B-B14F-4D97-AF65-F5344CB8AC3E}">
        <p14:creationId xmlns:p14="http://schemas.microsoft.com/office/powerpoint/2010/main" val="1633530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85"/>
        <p:cNvGrpSpPr/>
        <p:nvPr/>
      </p:nvGrpSpPr>
      <p:grpSpPr>
        <a:xfrm>
          <a:off x="0" y="0"/>
          <a:ext cx="0" cy="0"/>
          <a:chOff x="0" y="0"/>
          <a:chExt cx="0" cy="0"/>
        </a:xfrm>
      </p:grpSpPr>
      <p:sp>
        <p:nvSpPr>
          <p:cNvPr id="3"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86" name="Shape 86"/>
          <p:cNvSpPr txBox="1">
            <a:spLocks noGrp="1"/>
          </p:cNvSpPr>
          <p:nvPr>
            <p:ph type="title"/>
          </p:nvPr>
        </p:nvSpPr>
        <p:spPr>
          <a:xfrm>
            <a:off x="457200" y="215371"/>
            <a:ext cx="8229600" cy="1097279"/>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Shape 87"/>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5" name="Shape 88"/>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89"/>
          <p:cNvSpPr txBox="1">
            <a:spLocks noGrp="1"/>
          </p:cNvSpPr>
          <p:nvPr>
            <p:ph type="sldNum" idx="12"/>
          </p:nvPr>
        </p:nvSpPr>
        <p:spPr/>
        <p:txBody>
          <a:bodyPr>
            <a:noAutofit/>
          </a:bodyPr>
          <a:lstStyle>
            <a:lvl1pPr>
              <a:defRPr/>
            </a:lvl1pPr>
          </a:lstStyle>
          <a:p>
            <a:pPr>
              <a:defRPr/>
            </a:pPr>
            <a:fld id="{C961357E-75C4-4C91-A07E-CCF6E048B25A}" type="slidenum">
              <a:rPr lang="en-US" altLang="en-US"/>
              <a:pPr>
                <a:defRPr/>
              </a:pPr>
              <a:t>‹#›</a:t>
            </a:fld>
            <a:endParaRPr lang="en-US" altLang="en-US" dirty="0"/>
          </a:p>
        </p:txBody>
      </p:sp>
    </p:spTree>
    <p:extLst>
      <p:ext uri="{BB962C8B-B14F-4D97-AF65-F5344CB8AC3E}">
        <p14:creationId xmlns:p14="http://schemas.microsoft.com/office/powerpoint/2010/main" val="1900968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US" dirty="0"/>
          </a:p>
        </p:txBody>
      </p:sp>
      <p:sp>
        <p:nvSpPr>
          <p:cNvPr id="6" name="Slide Number Placeholder 5"/>
          <p:cNvSpPr>
            <a:spLocks noGrp="1"/>
          </p:cNvSpPr>
          <p:nvPr>
            <p:ph type="sldNum" sz="quarter" idx="12"/>
          </p:nvPr>
        </p:nvSpPr>
        <p:spPr>
          <a:xfrm>
            <a:off x="1434703" y="798973"/>
            <a:ext cx="802005" cy="503578"/>
          </a:xfrm>
        </p:spPr>
        <p:txBody>
          <a:bodyPr/>
          <a:lstStyle/>
          <a:p>
            <a:pPr>
              <a:defRPr/>
            </a:pPr>
            <a:fld id="{915DA054-D466-4985-BD36-9A194CA3EF29}" type="slidenum">
              <a:rPr lang="en-US" altLang="en-US" smtClean="0"/>
              <a:pPr>
                <a:defRPr/>
              </a:pPr>
              <a:t>‹#›</a:t>
            </a:fld>
            <a:endParaRPr lang="en-US" altLang="en-US" dirty="0"/>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 name="Shape 16">
            <a:extLst>
              <a:ext uri="{FF2B5EF4-FFF2-40B4-BE49-F238E27FC236}">
                <a16:creationId xmlns:a16="http://schemas.microsoft.com/office/drawing/2014/main" id="{FB191555-5439-7748-9D47-173BE26F31CD}"/>
              </a:ext>
            </a:extLst>
          </p:cNvPr>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Tree>
    <p:extLst>
      <p:ext uri="{BB962C8B-B14F-4D97-AF65-F5344CB8AC3E}">
        <p14:creationId xmlns:p14="http://schemas.microsoft.com/office/powerpoint/2010/main" val="2562157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A85D3C5-8527-4060-A23D-CB1349D3388D}" type="slidenum">
              <a:rPr lang="en-US" altLang="en-US" smtClean="0"/>
              <a:pPr>
                <a:defRPr/>
              </a:pPr>
              <a:t>‹#›</a:t>
            </a:fld>
            <a:endParaRPr lang="en-US" alt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 name="Shape 16">
            <a:extLst>
              <a:ext uri="{FF2B5EF4-FFF2-40B4-BE49-F238E27FC236}">
                <a16:creationId xmlns:a16="http://schemas.microsoft.com/office/drawing/2014/main" id="{21F9CD79-74F5-E744-8AAC-62337F802724}"/>
              </a:ext>
            </a:extLst>
          </p:cNvPr>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Tree>
    <p:extLst>
      <p:ext uri="{BB962C8B-B14F-4D97-AF65-F5344CB8AC3E}">
        <p14:creationId xmlns:p14="http://schemas.microsoft.com/office/powerpoint/2010/main" val="1447723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74D92AB-1DF0-401C-8AA9-5A16B28CC5BF}" type="slidenum">
              <a:rPr lang="en-US" altLang="en-US" smtClean="0"/>
              <a:pPr>
                <a:defRPr/>
              </a:pPr>
              <a:t>‹#›</a:t>
            </a:fld>
            <a:endParaRPr lang="en-US" alt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 name="Shape 16">
            <a:extLst>
              <a:ext uri="{FF2B5EF4-FFF2-40B4-BE49-F238E27FC236}">
                <a16:creationId xmlns:a16="http://schemas.microsoft.com/office/drawing/2014/main" id="{55688C3C-7473-7241-AE7A-7551BD8D7475}"/>
              </a:ext>
            </a:extLst>
          </p:cNvPr>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Tree>
    <p:extLst>
      <p:ext uri="{BB962C8B-B14F-4D97-AF65-F5344CB8AC3E}">
        <p14:creationId xmlns:p14="http://schemas.microsoft.com/office/powerpoint/2010/main" val="4195041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4ED2962C-B055-4F53-9120-234E207D7D01}" type="slidenum">
              <a:rPr lang="en-US" altLang="en-US" smtClean="0"/>
              <a:pPr>
                <a:defRPr/>
              </a:pPr>
              <a:t>‹#›</a:t>
            </a:fld>
            <a:endParaRPr lang="en-US" alt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1666489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dirty="0"/>
          </a:p>
        </p:txBody>
      </p:sp>
      <p:sp>
        <p:nvSpPr>
          <p:cNvPr id="8" name="Footer Placeholder 7"/>
          <p:cNvSpPr>
            <a:spLocks noGrp="1"/>
          </p:cNvSpPr>
          <p:nvPr>
            <p:ph type="ftr" sz="quarter" idx="11"/>
          </p:nvPr>
        </p:nvSpPr>
        <p:spPr/>
        <p:txBody>
          <a:bodyPr/>
          <a:lstStyle/>
          <a:p>
            <a:pPr>
              <a:defRPr/>
            </a:pPr>
            <a:endParaRPr lang="en-US" altLang="en-US" dirty="0"/>
          </a:p>
        </p:txBody>
      </p:sp>
      <p:sp>
        <p:nvSpPr>
          <p:cNvPr id="9" name="Slide Number Placeholder 8"/>
          <p:cNvSpPr>
            <a:spLocks noGrp="1"/>
          </p:cNvSpPr>
          <p:nvPr>
            <p:ph type="sldNum" sz="quarter" idx="12"/>
          </p:nvPr>
        </p:nvSpPr>
        <p:spPr/>
        <p:txBody>
          <a:bodyPr/>
          <a:lstStyle/>
          <a:p>
            <a:pPr>
              <a:defRPr/>
            </a:pPr>
            <a:fld id="{4ED2962C-B055-4F53-9120-234E207D7D01}" type="slidenum">
              <a:rPr lang="en-US" altLang="en-US" smtClean="0"/>
              <a:pPr>
                <a:defRPr/>
              </a:pPr>
              <a:t>‹#›</a:t>
            </a:fld>
            <a:endParaRPr lang="en-US" altLang="en-US" dirty="0"/>
          </a:p>
        </p:txBody>
      </p:sp>
    </p:spTree>
    <p:extLst>
      <p:ext uri="{BB962C8B-B14F-4D97-AF65-F5344CB8AC3E}">
        <p14:creationId xmlns:p14="http://schemas.microsoft.com/office/powerpoint/2010/main" val="141166204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C961357E-75C4-4C91-A07E-CCF6E048B25A}" type="slidenum">
              <a:rPr lang="en-US" altLang="en-US" smtClean="0"/>
              <a:pPr>
                <a:defRPr/>
              </a:pPr>
              <a:t>‹#›</a:t>
            </a:fld>
            <a:endParaRPr lang="en-US" altLang="en-US" dirty="0"/>
          </a:p>
        </p:txBody>
      </p:sp>
      <p:sp>
        <p:nvSpPr>
          <p:cNvPr id="7" name="Shape 16">
            <a:extLst>
              <a:ext uri="{FF2B5EF4-FFF2-40B4-BE49-F238E27FC236}">
                <a16:creationId xmlns:a16="http://schemas.microsoft.com/office/drawing/2014/main" id="{F9F76EDA-7DB9-6B4F-A55F-F8079369F426}"/>
              </a:ext>
            </a:extLst>
          </p:cNvPr>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Tree>
    <p:extLst>
      <p:ext uri="{BB962C8B-B14F-4D97-AF65-F5344CB8AC3E}">
        <p14:creationId xmlns:p14="http://schemas.microsoft.com/office/powerpoint/2010/main" val="2396550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DFB44AF8-B4D2-4C60-85CD-0EA7721CD991}" type="slidenum">
              <a:rPr lang="en-US" altLang="en-US" smtClean="0"/>
              <a:pPr>
                <a:defRPr/>
              </a:pPr>
              <a:t>‹#›</a:t>
            </a:fld>
            <a:endParaRPr lang="en-US" altLang="en-US" dirty="0"/>
          </a:p>
        </p:txBody>
      </p:sp>
      <p:sp>
        <p:nvSpPr>
          <p:cNvPr id="5" name="Shape 16">
            <a:extLst>
              <a:ext uri="{FF2B5EF4-FFF2-40B4-BE49-F238E27FC236}">
                <a16:creationId xmlns:a16="http://schemas.microsoft.com/office/drawing/2014/main" id="{6B7DCCBE-BA95-4746-A14F-BBFA69CB497C}"/>
              </a:ext>
            </a:extLst>
          </p:cNvPr>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Tree>
    <p:extLst>
      <p:ext uri="{BB962C8B-B14F-4D97-AF65-F5344CB8AC3E}">
        <p14:creationId xmlns:p14="http://schemas.microsoft.com/office/powerpoint/2010/main" val="2616590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4ED2962C-B055-4F53-9120-234E207D7D01}" type="slidenum">
              <a:rPr lang="en-US" altLang="en-US" smtClean="0"/>
              <a:pPr>
                <a:defRPr/>
              </a:pPr>
              <a:t>‹#›</a:t>
            </a:fld>
            <a:endParaRPr lang="en-US" altLang="en-US" dirty="0"/>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1076271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pPr>
              <a:defRPr/>
            </a:pPr>
            <a:endParaRPr lang="en-US" altLang="en-US" dirty="0"/>
          </a:p>
        </p:txBody>
      </p:sp>
      <p:sp>
        <p:nvSpPr>
          <p:cNvPr id="6" name="Footer Placeholder 5"/>
          <p:cNvSpPr>
            <a:spLocks noGrp="1"/>
          </p:cNvSpPr>
          <p:nvPr>
            <p:ph type="ftr" sz="quarter" idx="11"/>
          </p:nvPr>
        </p:nvSpPr>
        <p:spPr>
          <a:xfrm>
            <a:off x="1437530" y="318641"/>
            <a:ext cx="3251553" cy="320931"/>
          </a:xfrm>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4ED2962C-B055-4F53-9120-234E207D7D01}" type="slidenum">
              <a:rPr lang="en-US" altLang="en-US" smtClean="0"/>
              <a:pPr>
                <a:defRPr/>
              </a:pPr>
              <a:t>‹#›</a:t>
            </a:fld>
            <a:endParaRPr lang="en-US" altLang="en-US" dirty="0"/>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4902883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Shape 30"/>
        <p:cNvGrpSpPr/>
        <p:nvPr/>
      </p:nvGrpSpPr>
      <p:grpSpPr>
        <a:xfrm>
          <a:off x="0" y="0"/>
          <a:ext cx="0" cy="0"/>
          <a:chOff x="0" y="0"/>
          <a:chExt cx="0" cy="0"/>
        </a:xfrm>
      </p:grpSpPr>
      <p:sp>
        <p:nvSpPr>
          <p:cNvPr id="4"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31" name="Shape 31"/>
          <p:cNvSpPr txBox="1">
            <a:spLocks noGrp="1"/>
          </p:cNvSpPr>
          <p:nvPr>
            <p:ph type="title"/>
          </p:nvPr>
        </p:nvSpPr>
        <p:spPr>
          <a:xfrm>
            <a:off x="457200" y="215371"/>
            <a:ext cx="8229600" cy="1097279"/>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2" name="Shape 32"/>
          <p:cNvSpPr txBox="1">
            <a:spLocks noGrp="1"/>
          </p:cNvSpPr>
          <p:nvPr>
            <p:ph type="body" idx="1"/>
          </p:nvPr>
        </p:nvSpPr>
        <p:spPr>
          <a:xfrm>
            <a:off x="457200" y="1600200"/>
            <a:ext cx="8229600" cy="4525963"/>
          </a:xfrm>
          <a:prstGeom prst="rect">
            <a:avLst/>
          </a:prstGeom>
          <a:noFill/>
          <a:ln>
            <a:noFill/>
          </a:ln>
        </p:spPr>
        <p:txBody>
          <a:bodyPr/>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
                <a:ea typeface="Arial"/>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 name="Shape 33"/>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34"/>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35"/>
          <p:cNvSpPr txBox="1">
            <a:spLocks noGrp="1"/>
          </p:cNvSpPr>
          <p:nvPr>
            <p:ph type="sldNum" idx="12"/>
          </p:nvPr>
        </p:nvSpPr>
        <p:spPr/>
        <p:txBody>
          <a:bodyPr>
            <a:noAutofit/>
          </a:bodyPr>
          <a:lstStyle>
            <a:lvl1pPr>
              <a:defRPr/>
            </a:lvl1pPr>
          </a:lstStyle>
          <a:p>
            <a:pPr>
              <a:defRPr/>
            </a:pPr>
            <a:fld id="{A39C6E37-C415-41AD-BFA6-AA9E9F9C71B9}" type="slidenum">
              <a:rPr lang="en-US" altLang="en-US"/>
              <a:pPr>
                <a:defRPr/>
              </a:pPr>
              <a:t>‹#›</a:t>
            </a:fld>
            <a:endParaRPr lang="en-US" altLang="en-US" dirty="0"/>
          </a:p>
        </p:txBody>
      </p:sp>
    </p:spTree>
    <p:extLst>
      <p:ext uri="{BB962C8B-B14F-4D97-AF65-F5344CB8AC3E}">
        <p14:creationId xmlns:p14="http://schemas.microsoft.com/office/powerpoint/2010/main" val="205811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4ED2962C-B055-4F53-9120-234E207D7D01}" type="slidenum">
              <a:rPr lang="en-US" altLang="en-US" smtClean="0"/>
              <a:pPr>
                <a:defRPr/>
              </a:pPr>
              <a:t>‹#›</a:t>
            </a:fld>
            <a:endParaRPr lang="en-US" altLang="en-US" dirty="0"/>
          </a:p>
        </p:txBody>
      </p:sp>
    </p:spTree>
    <p:extLst>
      <p:ext uri="{BB962C8B-B14F-4D97-AF65-F5344CB8AC3E}">
        <p14:creationId xmlns:p14="http://schemas.microsoft.com/office/powerpoint/2010/main" val="190483685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4ED2962C-B055-4F53-9120-234E207D7D01}" type="slidenum">
              <a:rPr lang="en-US" altLang="en-US" smtClean="0"/>
              <a:pPr>
                <a:defRPr/>
              </a:pPr>
              <a:t>‹#›</a:t>
            </a:fld>
            <a:endParaRPr lang="en-US" altLang="en-US" dirty="0"/>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29894307"/>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Figure + Caption">
    <p:spTree>
      <p:nvGrpSpPr>
        <p:cNvPr id="1" name="Shape 64"/>
        <p:cNvGrpSpPr/>
        <p:nvPr/>
      </p:nvGrpSpPr>
      <p:grpSpPr>
        <a:xfrm>
          <a:off x="0" y="0"/>
          <a:ext cx="0" cy="0"/>
          <a:chOff x="0" y="0"/>
          <a:chExt cx="0" cy="0"/>
        </a:xfrm>
      </p:grpSpPr>
      <p:sp>
        <p:nvSpPr>
          <p:cNvPr id="4"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65" name="Shape 65"/>
          <p:cNvSpPr txBox="1">
            <a:spLocks noGrp="1"/>
          </p:cNvSpPr>
          <p:nvPr>
            <p:ph type="title"/>
          </p:nvPr>
        </p:nvSpPr>
        <p:spPr>
          <a:xfrm>
            <a:off x="457200" y="228600"/>
            <a:ext cx="8229600" cy="1066799"/>
          </a:xfrm>
          <a:prstGeom prst="rect">
            <a:avLst/>
          </a:prstGeom>
          <a:noFill/>
          <a:ln>
            <a:noFill/>
          </a:ln>
        </p:spPr>
        <p:txBody>
          <a:bodyPr anchor="t"/>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6" name="Shape 66"/>
          <p:cNvSpPr txBox="1">
            <a:spLocks noGrp="1"/>
          </p:cNvSpPr>
          <p:nvPr>
            <p:ph type="body" idx="1"/>
          </p:nvPr>
        </p:nvSpPr>
        <p:spPr>
          <a:xfrm>
            <a:off x="457200" y="5368160"/>
            <a:ext cx="8229600" cy="916856"/>
          </a:xfrm>
          <a:prstGeom prst="rect">
            <a:avLst/>
          </a:prstGeom>
          <a:noFill/>
          <a:ln>
            <a:noFill/>
          </a:ln>
        </p:spPr>
        <p:txBody>
          <a:bodyPr anchor="b"/>
          <a:lstStyle>
            <a:lvl1pPr marL="0" marR="0" lvl="0" indent="0" algn="ctr" rtl="0">
              <a:spcBef>
                <a:spcPts val="0"/>
              </a:spcBef>
              <a:buClr>
                <a:srgbClr val="007FA3"/>
              </a:buClr>
              <a:buFont typeface="Arial"/>
              <a:buNone/>
              <a:defRPr sz="1600" b="1"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 name="Shape 67"/>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68"/>
          <p:cNvSpPr txBox="1">
            <a:spLocks noGrp="1"/>
          </p:cNvSpPr>
          <p:nvPr>
            <p:ph type="dt" idx="11"/>
          </p:nvPr>
        </p:nvSpPr>
        <p:spPr/>
        <p:txBody>
          <a:bodyPr/>
          <a:lstStyle>
            <a:lvl1pPr marL="0" marR="0" lvl="0" indent="0" algn="r" rtl="0">
              <a:spcBef>
                <a:spcPts val="0"/>
              </a:spcBef>
              <a:buNone/>
              <a:defRPr sz="9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69"/>
          <p:cNvSpPr txBox="1">
            <a:spLocks noGrp="1"/>
          </p:cNvSpPr>
          <p:nvPr>
            <p:ph type="sldNum" idx="12"/>
          </p:nvPr>
        </p:nvSpPr>
        <p:spPr/>
        <p:txBody>
          <a:bodyPr>
            <a:noAutofit/>
          </a:bodyPr>
          <a:lstStyle>
            <a:lvl1pPr>
              <a:defRPr>
                <a:solidFill>
                  <a:schemeClr val="tx1"/>
                </a:solidFill>
              </a:defRPr>
            </a:lvl1pPr>
          </a:lstStyle>
          <a:p>
            <a:pPr>
              <a:defRPr/>
            </a:pPr>
            <a:fld id="{79098CC7-A822-4288-89D5-A50E73BEAA4C}" type="slidenum">
              <a:rPr lang="en-US" altLang="en-US"/>
              <a:pPr>
                <a:defRPr/>
              </a:pPr>
              <a:t>‹#›</a:t>
            </a:fld>
            <a:endParaRPr lang="en-US" altLang="en-US" dirty="0"/>
          </a:p>
        </p:txBody>
      </p:sp>
    </p:spTree>
    <p:extLst>
      <p:ext uri="{BB962C8B-B14F-4D97-AF65-F5344CB8AC3E}">
        <p14:creationId xmlns:p14="http://schemas.microsoft.com/office/powerpoint/2010/main" val="2707353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Two Content">
    <p:spTree>
      <p:nvGrpSpPr>
        <p:cNvPr id="1" name="Shape 72"/>
        <p:cNvGrpSpPr/>
        <p:nvPr/>
      </p:nvGrpSpPr>
      <p:grpSpPr>
        <a:xfrm>
          <a:off x="0" y="0"/>
          <a:ext cx="0" cy="0"/>
          <a:chOff x="0" y="0"/>
          <a:chExt cx="0" cy="0"/>
        </a:xfrm>
      </p:grpSpPr>
      <p:sp>
        <p:nvSpPr>
          <p:cNvPr id="5"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73" name="Shape 73"/>
          <p:cNvSpPr txBox="1">
            <a:spLocks noGrp="1"/>
          </p:cNvSpPr>
          <p:nvPr>
            <p:ph type="title"/>
          </p:nvPr>
        </p:nvSpPr>
        <p:spPr>
          <a:xfrm>
            <a:off x="457200" y="215371"/>
            <a:ext cx="8229600" cy="1097279"/>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4" name="Shape 74"/>
          <p:cNvSpPr txBox="1">
            <a:spLocks noGrp="1"/>
          </p:cNvSpPr>
          <p:nvPr>
            <p:ph type="body" idx="1"/>
          </p:nvPr>
        </p:nvSpPr>
        <p:spPr>
          <a:xfrm>
            <a:off x="457200" y="1600200"/>
            <a:ext cx="8229600" cy="21637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body" idx="2"/>
          </p:nvPr>
        </p:nvSpPr>
        <p:spPr>
          <a:xfrm>
            <a:off x="457200" y="3962400"/>
            <a:ext cx="8229600" cy="21637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 name="Shape 76"/>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77"/>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8" name="Shape 78"/>
          <p:cNvSpPr txBox="1">
            <a:spLocks noGrp="1"/>
          </p:cNvSpPr>
          <p:nvPr>
            <p:ph type="sldNum" idx="12"/>
          </p:nvPr>
        </p:nvSpPr>
        <p:spPr/>
        <p:txBody>
          <a:bodyPr>
            <a:noAutofit/>
          </a:bodyPr>
          <a:lstStyle>
            <a:lvl1pPr>
              <a:defRPr/>
            </a:lvl1pPr>
          </a:lstStyle>
          <a:p>
            <a:pPr>
              <a:defRPr/>
            </a:pPr>
            <a:fld id="{A69889CA-0DD6-4D26-8549-9CAD0CCD516D}" type="slidenum">
              <a:rPr lang="en-US" altLang="en-US"/>
              <a:pPr>
                <a:defRPr/>
              </a:pPr>
              <a:t>‹#›</a:t>
            </a:fld>
            <a:endParaRPr lang="en-US" altLang="en-US" dirty="0"/>
          </a:p>
        </p:txBody>
      </p:sp>
    </p:spTree>
    <p:extLst>
      <p:ext uri="{BB962C8B-B14F-4D97-AF65-F5344CB8AC3E}">
        <p14:creationId xmlns:p14="http://schemas.microsoft.com/office/powerpoint/2010/main" val="4162057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Shape 36"/>
        <p:cNvGrpSpPr/>
        <p:nvPr/>
      </p:nvGrpSpPr>
      <p:grpSpPr>
        <a:xfrm>
          <a:off x="0" y="0"/>
          <a:ext cx="0" cy="0"/>
          <a:chOff x="0" y="0"/>
          <a:chExt cx="0" cy="0"/>
        </a:xfrm>
      </p:grpSpPr>
      <p:sp>
        <p:nvSpPr>
          <p:cNvPr id="4"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37" name="Shape 37"/>
          <p:cNvSpPr txBox="1">
            <a:spLocks noGrp="1"/>
          </p:cNvSpPr>
          <p:nvPr>
            <p:ph type="title"/>
          </p:nvPr>
        </p:nvSpPr>
        <p:spPr>
          <a:xfrm>
            <a:off x="457200" y="215371"/>
            <a:ext cx="8229600" cy="1097279"/>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8" name="Shape 38"/>
          <p:cNvSpPr txBox="1">
            <a:spLocks noGrp="1"/>
          </p:cNvSpPr>
          <p:nvPr>
            <p:ph type="body" idx="1"/>
          </p:nvPr>
        </p:nvSpPr>
        <p:spPr>
          <a:xfrm>
            <a:off x="457200" y="1600200"/>
            <a:ext cx="8229600" cy="45259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 name="Shape 39"/>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40"/>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41"/>
          <p:cNvSpPr txBox="1">
            <a:spLocks noGrp="1"/>
          </p:cNvSpPr>
          <p:nvPr>
            <p:ph type="sldNum" idx="12"/>
          </p:nvPr>
        </p:nvSpPr>
        <p:spPr/>
        <p:txBody>
          <a:bodyPr>
            <a:noAutofit/>
          </a:bodyPr>
          <a:lstStyle>
            <a:lvl1pPr>
              <a:defRPr/>
            </a:lvl1pPr>
          </a:lstStyle>
          <a:p>
            <a:pPr>
              <a:defRPr/>
            </a:pPr>
            <a:fld id="{FA85D3C5-8527-4060-A23D-CB1349D3388D}" type="slidenum">
              <a:rPr lang="en-US" altLang="en-US"/>
              <a:pPr>
                <a:defRPr/>
              </a:pPr>
              <a:t>‹#›</a:t>
            </a:fld>
            <a:endParaRPr lang="en-US" altLang="en-US" dirty="0"/>
          </a:p>
        </p:txBody>
      </p:sp>
    </p:spTree>
    <p:extLst>
      <p:ext uri="{BB962C8B-B14F-4D97-AF65-F5344CB8AC3E}">
        <p14:creationId xmlns:p14="http://schemas.microsoft.com/office/powerpoint/2010/main" val="1790924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42"/>
        <p:cNvGrpSpPr/>
        <p:nvPr/>
      </p:nvGrpSpPr>
      <p:grpSpPr>
        <a:xfrm>
          <a:off x="0" y="0"/>
          <a:ext cx="0" cy="0"/>
          <a:chOff x="0" y="0"/>
          <a:chExt cx="0" cy="0"/>
        </a:xfrm>
      </p:grpSpPr>
      <p:sp>
        <p:nvSpPr>
          <p:cNvPr id="4" name="Shape 43"/>
          <p:cNvSpPr>
            <a:spLocks noChangeArrowheads="1"/>
          </p:cNvSpPr>
          <p:nvPr/>
        </p:nvSpPr>
        <p:spPr bwMode="auto">
          <a:xfrm>
            <a:off x="0" y="0"/>
            <a:ext cx="9144000" cy="3886200"/>
          </a:xfrm>
          <a:prstGeom prst="rect">
            <a:avLst/>
          </a:prstGeom>
          <a:solidFill>
            <a:srgbClr val="007FA3"/>
          </a:solidFill>
          <a:ln w="25400">
            <a:solidFill>
              <a:srgbClr val="007FA3"/>
            </a:solidFill>
            <a:round/>
            <a:headEnd/>
            <a:tailEnd/>
          </a:ln>
        </p:spPr>
        <p:txBody>
          <a:bodyPr lIns="91425" tIns="45700" rIns="91425" bIns="45700"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dirty="0">
              <a:solidFill>
                <a:srgbClr val="FFFFFF"/>
              </a:solidFill>
              <a:cs typeface="Arial" panose="020B0604020202020204" pitchFamily="34" charset="0"/>
              <a:sym typeface="Arial" panose="020B0604020202020204" pitchFamily="34" charset="0"/>
            </a:endParaRPr>
          </a:p>
        </p:txBody>
      </p:sp>
      <p:sp>
        <p:nvSpPr>
          <p:cNvPr id="5"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44" name="Shape 44"/>
          <p:cNvSpPr txBox="1">
            <a:spLocks noGrp="1"/>
          </p:cNvSpPr>
          <p:nvPr>
            <p:ph type="ctrTitle"/>
          </p:nvPr>
        </p:nvSpPr>
        <p:spPr>
          <a:xfrm>
            <a:off x="685800" y="762000"/>
            <a:ext cx="7772400" cy="2838451"/>
          </a:xfrm>
          <a:prstGeom prst="rect">
            <a:avLst/>
          </a:prstGeom>
          <a:noFill/>
          <a:ln>
            <a:noFill/>
          </a:ln>
        </p:spPr>
        <p:txBody>
          <a:bodyPr/>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subTitle" idx="1"/>
          </p:nvPr>
        </p:nvSpPr>
        <p:spPr>
          <a:xfrm>
            <a:off x="674687" y="3962400"/>
            <a:ext cx="7794625" cy="1752600"/>
          </a:xfrm>
          <a:prstGeom prst="rect">
            <a:avLst/>
          </a:prstGeom>
          <a:noFill/>
          <a:ln>
            <a:noFill/>
          </a:ln>
        </p:spPr>
        <p:txBody>
          <a:bodyPr/>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a:p>
        </p:txBody>
      </p:sp>
      <p:sp>
        <p:nvSpPr>
          <p:cNvPr id="6" name="Shape 46"/>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47"/>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8" name="Shape 48"/>
          <p:cNvSpPr txBox="1">
            <a:spLocks noGrp="1"/>
          </p:cNvSpPr>
          <p:nvPr>
            <p:ph type="sldNum" idx="12"/>
          </p:nvPr>
        </p:nvSpPr>
        <p:spPr/>
        <p:txBody>
          <a:bodyPr>
            <a:noAutofit/>
          </a:bodyPr>
          <a:lstStyle>
            <a:lvl1pPr>
              <a:defRPr/>
            </a:lvl1pPr>
          </a:lstStyle>
          <a:p>
            <a:pPr>
              <a:defRPr/>
            </a:pPr>
            <a:fld id="{915DA054-D466-4985-BD36-9A194CA3EF29}" type="slidenum">
              <a:rPr lang="en-US" altLang="en-US"/>
              <a:pPr>
                <a:defRPr/>
              </a:pPr>
              <a:t>‹#›</a:t>
            </a:fld>
            <a:endParaRPr lang="en-US" altLang="en-US" dirty="0"/>
          </a:p>
        </p:txBody>
      </p:sp>
    </p:spTree>
    <p:extLst>
      <p:ext uri="{BB962C8B-B14F-4D97-AF65-F5344CB8AC3E}">
        <p14:creationId xmlns:p14="http://schemas.microsoft.com/office/powerpoint/2010/main" val="632634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51"/>
        <p:cNvGrpSpPr/>
        <p:nvPr/>
      </p:nvGrpSpPr>
      <p:grpSpPr>
        <a:xfrm>
          <a:off x="0" y="0"/>
          <a:ext cx="0" cy="0"/>
          <a:chOff x="0" y="0"/>
          <a:chExt cx="0" cy="0"/>
        </a:xfrm>
      </p:grpSpPr>
      <p:sp>
        <p:nvSpPr>
          <p:cNvPr id="2"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3" name="Shape 52"/>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4" name="Shape 53"/>
          <p:cNvSpPr txBox="1">
            <a:spLocks noGrp="1"/>
          </p:cNvSpPr>
          <p:nvPr>
            <p:ph type="dt" idx="11"/>
          </p:nvPr>
        </p:nvSpPr>
        <p:spPr/>
        <p:txBody>
          <a:bodyPr/>
          <a:lstStyle>
            <a:lvl1pPr marL="0" marR="0" lvl="0" indent="0" algn="r" rtl="0">
              <a:spcBef>
                <a:spcPts val="0"/>
              </a:spcBef>
              <a:buNone/>
              <a:defRPr sz="9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5" name="Shape 54"/>
          <p:cNvSpPr txBox="1">
            <a:spLocks noGrp="1"/>
          </p:cNvSpPr>
          <p:nvPr>
            <p:ph type="sldNum" idx="12"/>
          </p:nvPr>
        </p:nvSpPr>
        <p:spPr/>
        <p:txBody>
          <a:bodyPr>
            <a:noAutofit/>
          </a:bodyPr>
          <a:lstStyle>
            <a:lvl1pPr>
              <a:defRPr>
                <a:solidFill>
                  <a:schemeClr val="tx1"/>
                </a:solidFill>
              </a:defRPr>
            </a:lvl1pPr>
          </a:lstStyle>
          <a:p>
            <a:pPr>
              <a:defRPr/>
            </a:pPr>
            <a:fld id="{DFB44AF8-B4D2-4C60-85CD-0EA7721CD991}" type="slidenum">
              <a:rPr lang="en-US" altLang="en-US"/>
              <a:pPr>
                <a:defRPr/>
              </a:pPr>
              <a:t>‹#›</a:t>
            </a:fld>
            <a:endParaRPr lang="en-US" altLang="en-US" dirty="0"/>
          </a:p>
        </p:txBody>
      </p:sp>
    </p:spTree>
    <p:extLst>
      <p:ext uri="{BB962C8B-B14F-4D97-AF65-F5344CB8AC3E}">
        <p14:creationId xmlns:p14="http://schemas.microsoft.com/office/powerpoint/2010/main" val="209894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57"/>
        <p:cNvGrpSpPr/>
        <p:nvPr/>
      </p:nvGrpSpPr>
      <p:grpSpPr>
        <a:xfrm>
          <a:off x="0" y="0"/>
          <a:ext cx="0" cy="0"/>
          <a:chOff x="0" y="0"/>
          <a:chExt cx="0" cy="0"/>
        </a:xfrm>
      </p:grpSpPr>
      <p:sp>
        <p:nvSpPr>
          <p:cNvPr id="5"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58" name="Shape 58"/>
          <p:cNvSpPr txBox="1">
            <a:spLocks noGrp="1"/>
          </p:cNvSpPr>
          <p:nvPr>
            <p:ph type="title"/>
          </p:nvPr>
        </p:nvSpPr>
        <p:spPr>
          <a:xfrm>
            <a:off x="457200" y="215371"/>
            <a:ext cx="8229600" cy="622828"/>
          </a:xfrm>
          <a:prstGeom prst="rect">
            <a:avLst/>
          </a:prstGeom>
          <a:noFill/>
          <a:ln>
            <a:noFill/>
          </a:ln>
        </p:spPr>
        <p:txBody>
          <a:bodyPr anchor="t"/>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9" name="Shape 59"/>
          <p:cNvSpPr txBox="1">
            <a:spLocks noGrp="1"/>
          </p:cNvSpPr>
          <p:nvPr>
            <p:ph type="body" idx="1"/>
          </p:nvPr>
        </p:nvSpPr>
        <p:spPr>
          <a:xfrm>
            <a:off x="457200" y="816429"/>
            <a:ext cx="8229600" cy="402769"/>
          </a:xfrm>
          <a:prstGeom prst="rect">
            <a:avLst/>
          </a:prstGeom>
          <a:noFill/>
          <a:ln>
            <a:noFill/>
          </a:ln>
        </p:spPr>
        <p:txBody>
          <a:bodyPr/>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0" name="Shape 60"/>
          <p:cNvSpPr txBox="1">
            <a:spLocks noGrp="1"/>
          </p:cNvSpPr>
          <p:nvPr>
            <p:ph type="body" idx="2"/>
          </p:nvPr>
        </p:nvSpPr>
        <p:spPr>
          <a:xfrm>
            <a:off x="457200" y="1600200"/>
            <a:ext cx="8229600" cy="45259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6" name="Shape 61"/>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62"/>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8" name="Shape 63"/>
          <p:cNvSpPr txBox="1">
            <a:spLocks noGrp="1"/>
          </p:cNvSpPr>
          <p:nvPr>
            <p:ph type="sldNum" idx="12"/>
          </p:nvPr>
        </p:nvSpPr>
        <p:spPr/>
        <p:txBody>
          <a:bodyPr>
            <a:noAutofit/>
          </a:bodyPr>
          <a:lstStyle>
            <a:lvl1pPr>
              <a:defRPr/>
            </a:lvl1pPr>
          </a:lstStyle>
          <a:p>
            <a:pPr>
              <a:defRPr/>
            </a:pPr>
            <a:fld id="{07D6B18D-3ECE-48EB-99F9-CA869AA4A6A5}" type="slidenum">
              <a:rPr lang="en-US" altLang="en-US"/>
              <a:pPr>
                <a:defRPr/>
              </a:pPr>
              <a:t>‹#›</a:t>
            </a:fld>
            <a:endParaRPr lang="en-US" altLang="en-US" dirty="0"/>
          </a:p>
        </p:txBody>
      </p:sp>
    </p:spTree>
    <p:extLst>
      <p:ext uri="{BB962C8B-B14F-4D97-AF65-F5344CB8AC3E}">
        <p14:creationId xmlns:p14="http://schemas.microsoft.com/office/powerpoint/2010/main" val="1661333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64"/>
        <p:cNvGrpSpPr/>
        <p:nvPr/>
      </p:nvGrpSpPr>
      <p:grpSpPr>
        <a:xfrm>
          <a:off x="0" y="0"/>
          <a:ext cx="0" cy="0"/>
          <a:chOff x="0" y="0"/>
          <a:chExt cx="0" cy="0"/>
        </a:xfrm>
      </p:grpSpPr>
      <p:sp>
        <p:nvSpPr>
          <p:cNvPr id="4"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65" name="Shape 65"/>
          <p:cNvSpPr txBox="1">
            <a:spLocks noGrp="1"/>
          </p:cNvSpPr>
          <p:nvPr>
            <p:ph type="title"/>
          </p:nvPr>
        </p:nvSpPr>
        <p:spPr>
          <a:xfrm>
            <a:off x="457200" y="228600"/>
            <a:ext cx="8229600" cy="1066799"/>
          </a:xfrm>
          <a:prstGeom prst="rect">
            <a:avLst/>
          </a:prstGeom>
          <a:noFill/>
          <a:ln>
            <a:noFill/>
          </a:ln>
        </p:spPr>
        <p:txBody>
          <a:bodyPr anchor="t"/>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6" name="Shape 66"/>
          <p:cNvSpPr txBox="1">
            <a:spLocks noGrp="1"/>
          </p:cNvSpPr>
          <p:nvPr>
            <p:ph type="body" idx="1"/>
          </p:nvPr>
        </p:nvSpPr>
        <p:spPr>
          <a:xfrm>
            <a:off x="457200" y="5368160"/>
            <a:ext cx="8229600" cy="916856"/>
          </a:xfrm>
          <a:prstGeom prst="rect">
            <a:avLst/>
          </a:prstGeom>
          <a:noFill/>
          <a:ln>
            <a:noFill/>
          </a:ln>
        </p:spPr>
        <p:txBody>
          <a:bodyPr anchor="b"/>
          <a:lstStyle>
            <a:lvl1pPr marL="0" marR="0" lvl="0" indent="0" algn="ctr" rtl="0">
              <a:spcBef>
                <a:spcPts val="0"/>
              </a:spcBef>
              <a:buClr>
                <a:srgbClr val="007FA3"/>
              </a:buClr>
              <a:buFont typeface="Arial"/>
              <a:buNone/>
              <a:defRPr sz="1600" b="1"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 name="Shape 67"/>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68"/>
          <p:cNvSpPr txBox="1">
            <a:spLocks noGrp="1"/>
          </p:cNvSpPr>
          <p:nvPr>
            <p:ph type="dt" idx="11"/>
          </p:nvPr>
        </p:nvSpPr>
        <p:spPr/>
        <p:txBody>
          <a:bodyPr/>
          <a:lstStyle>
            <a:lvl1pPr marL="0" marR="0" lvl="0" indent="0" algn="r" rtl="0">
              <a:spcBef>
                <a:spcPts val="0"/>
              </a:spcBef>
              <a:buNone/>
              <a:defRPr sz="9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69"/>
          <p:cNvSpPr txBox="1">
            <a:spLocks noGrp="1"/>
          </p:cNvSpPr>
          <p:nvPr>
            <p:ph type="sldNum" idx="12"/>
          </p:nvPr>
        </p:nvSpPr>
        <p:spPr/>
        <p:txBody>
          <a:bodyPr>
            <a:noAutofit/>
          </a:bodyPr>
          <a:lstStyle>
            <a:lvl1pPr>
              <a:defRPr>
                <a:solidFill>
                  <a:schemeClr val="tx1"/>
                </a:solidFill>
              </a:defRPr>
            </a:lvl1pPr>
          </a:lstStyle>
          <a:p>
            <a:pPr>
              <a:defRPr/>
            </a:pPr>
            <a:fld id="{79098CC7-A822-4288-89D5-A50E73BEAA4C}" type="slidenum">
              <a:rPr lang="en-US" altLang="en-US"/>
              <a:pPr>
                <a:defRPr/>
              </a:pPr>
              <a:t>‹#›</a:t>
            </a:fld>
            <a:endParaRPr lang="en-US" altLang="en-US" dirty="0"/>
          </a:p>
        </p:txBody>
      </p:sp>
    </p:spTree>
    <p:extLst>
      <p:ext uri="{BB962C8B-B14F-4D97-AF65-F5344CB8AC3E}">
        <p14:creationId xmlns:p14="http://schemas.microsoft.com/office/powerpoint/2010/main" val="3618404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72"/>
        <p:cNvGrpSpPr/>
        <p:nvPr/>
      </p:nvGrpSpPr>
      <p:grpSpPr>
        <a:xfrm>
          <a:off x="0" y="0"/>
          <a:ext cx="0" cy="0"/>
          <a:chOff x="0" y="0"/>
          <a:chExt cx="0" cy="0"/>
        </a:xfrm>
      </p:grpSpPr>
      <p:sp>
        <p:nvSpPr>
          <p:cNvPr id="5"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73" name="Shape 73"/>
          <p:cNvSpPr txBox="1">
            <a:spLocks noGrp="1"/>
          </p:cNvSpPr>
          <p:nvPr>
            <p:ph type="title"/>
          </p:nvPr>
        </p:nvSpPr>
        <p:spPr>
          <a:xfrm>
            <a:off x="457200" y="215371"/>
            <a:ext cx="8229600" cy="1097279"/>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4" name="Shape 74"/>
          <p:cNvSpPr txBox="1">
            <a:spLocks noGrp="1"/>
          </p:cNvSpPr>
          <p:nvPr>
            <p:ph type="body" idx="1"/>
          </p:nvPr>
        </p:nvSpPr>
        <p:spPr>
          <a:xfrm>
            <a:off x="457200" y="1600200"/>
            <a:ext cx="8229600" cy="21637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5" name="Shape 75"/>
          <p:cNvSpPr txBox="1">
            <a:spLocks noGrp="1"/>
          </p:cNvSpPr>
          <p:nvPr>
            <p:ph type="body" idx="2"/>
          </p:nvPr>
        </p:nvSpPr>
        <p:spPr>
          <a:xfrm>
            <a:off x="457200" y="3962400"/>
            <a:ext cx="8229600" cy="2163763"/>
          </a:xfrm>
          <a:prstGeom prst="rect">
            <a:avLst/>
          </a:prstGeom>
          <a:noFill/>
          <a:ln>
            <a:noFill/>
          </a:ln>
        </p:spPr>
        <p:txBody>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 name="Shape 76"/>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77"/>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8" name="Shape 78"/>
          <p:cNvSpPr txBox="1">
            <a:spLocks noGrp="1"/>
          </p:cNvSpPr>
          <p:nvPr>
            <p:ph type="sldNum" idx="12"/>
          </p:nvPr>
        </p:nvSpPr>
        <p:spPr/>
        <p:txBody>
          <a:bodyPr>
            <a:noAutofit/>
          </a:bodyPr>
          <a:lstStyle>
            <a:lvl1pPr>
              <a:defRPr/>
            </a:lvl1pPr>
          </a:lstStyle>
          <a:p>
            <a:pPr>
              <a:defRPr/>
            </a:pPr>
            <a:fld id="{A69889CA-0DD6-4D26-8549-9CAD0CCD516D}" type="slidenum">
              <a:rPr lang="en-US" altLang="en-US"/>
              <a:pPr>
                <a:defRPr/>
              </a:pPr>
              <a:t>‹#›</a:t>
            </a:fld>
            <a:endParaRPr lang="en-US" altLang="en-US" dirty="0"/>
          </a:p>
        </p:txBody>
      </p:sp>
    </p:spTree>
    <p:extLst>
      <p:ext uri="{BB962C8B-B14F-4D97-AF65-F5344CB8AC3E}">
        <p14:creationId xmlns:p14="http://schemas.microsoft.com/office/powerpoint/2010/main" val="2059931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79"/>
        <p:cNvGrpSpPr/>
        <p:nvPr/>
      </p:nvGrpSpPr>
      <p:grpSpPr>
        <a:xfrm>
          <a:off x="0" y="0"/>
          <a:ext cx="0" cy="0"/>
          <a:chOff x="0" y="0"/>
          <a:chExt cx="0" cy="0"/>
        </a:xfrm>
      </p:grpSpPr>
      <p:sp>
        <p:nvSpPr>
          <p:cNvPr id="4" name="Shape 16"/>
          <p:cNvSpPr txBox="1">
            <a:spLocks noChangeArrowheads="1"/>
          </p:cNvSpPr>
          <p:nvPr userDrawn="1"/>
        </p:nvSpPr>
        <p:spPr bwMode="auto">
          <a:xfrm>
            <a:off x="1828800" y="6477000"/>
            <a:ext cx="7162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buClr>
                <a:srgbClr val="000000"/>
              </a:buClr>
              <a:buSzPct val="25000"/>
              <a:buFont typeface="Verdana" panose="020B0604030504040204" pitchFamily="34" charset="0"/>
              <a:buNone/>
              <a:defRPr/>
            </a:pPr>
            <a:r>
              <a:rPr lang="en-US" altLang="en-US" sz="1200" dirty="0">
                <a:solidFill>
                  <a:srgbClr val="000000"/>
                </a:solidFill>
                <a:latin typeface="Verdana" panose="020B0604030504040204" pitchFamily="34" charset="0"/>
                <a:sym typeface="Verdana" panose="020B0604030504040204" pitchFamily="34" charset="0"/>
              </a:rPr>
              <a:t>Copyright © 2018, 2014, 2011 Pearson Education, Inc. All Rights Reserved</a:t>
            </a:r>
          </a:p>
        </p:txBody>
      </p:sp>
      <p:sp>
        <p:nvSpPr>
          <p:cNvPr id="80" name="Shape 80"/>
          <p:cNvSpPr txBox="1">
            <a:spLocks noGrp="1"/>
          </p:cNvSpPr>
          <p:nvPr>
            <p:ph type="title"/>
          </p:nvPr>
        </p:nvSpPr>
        <p:spPr>
          <a:xfrm>
            <a:off x="685800" y="1447800"/>
            <a:ext cx="7772400" cy="2152651"/>
          </a:xfrm>
          <a:prstGeom prst="rect">
            <a:avLst/>
          </a:prstGeom>
          <a:noFill/>
          <a:ln>
            <a:noFill/>
          </a:ln>
        </p:spPr>
        <p:txBody>
          <a:bodyPr/>
          <a:lstStyle>
            <a:lvl1pPr marL="0" marR="0" lvl="0" indent="0" algn="ctr" rtl="0">
              <a:lnSpc>
                <a:spcPct val="100000"/>
              </a:lnSpc>
              <a:spcBef>
                <a:spcPts val="0"/>
              </a:spcBef>
              <a:buClr>
                <a:srgbClr val="007FA3"/>
              </a:buClr>
              <a:buFont typeface="Times New Roman"/>
              <a:buNone/>
              <a:defRPr sz="40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81" name="Shape 81"/>
          <p:cNvSpPr txBox="1">
            <a:spLocks noGrp="1"/>
          </p:cNvSpPr>
          <p:nvPr>
            <p:ph type="body" idx="1"/>
          </p:nvPr>
        </p:nvSpPr>
        <p:spPr>
          <a:xfrm>
            <a:off x="674687" y="3962400"/>
            <a:ext cx="7794626" cy="1752600"/>
          </a:xfrm>
          <a:prstGeom prst="rect">
            <a:avLst/>
          </a:prstGeom>
          <a:noFill/>
          <a:ln>
            <a:noFill/>
          </a:ln>
        </p:spPr>
        <p:txBody>
          <a:bodyPr/>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5" name="Shape 82"/>
          <p:cNvSpPr txBox="1">
            <a:spLocks noGrp="1"/>
          </p:cNvSpPr>
          <p:nvPr>
            <p:ph type="ftr" idx="10"/>
          </p:nvPr>
        </p:nvSpPr>
        <p:spPr/>
        <p:txBody>
          <a:bodyPr/>
          <a:lstStyle>
            <a:lvl1pPr marL="0" marR="0" lvl="0" indent="0" algn="l" rtl="0">
              <a:spcBef>
                <a:spcPts val="0"/>
              </a:spcBef>
              <a:buNone/>
              <a:defRPr sz="1100">
                <a:solidFill>
                  <a:srgbClr val="000000"/>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6" name="Shape 83"/>
          <p:cNvSpPr txBox="1">
            <a:spLocks noGrp="1"/>
          </p:cNvSpPr>
          <p:nvPr>
            <p:ph type="dt" idx="11"/>
          </p:nvPr>
        </p:nvSpPr>
        <p:spPr/>
        <p:txBody>
          <a:bodyPr/>
          <a:lstStyle>
            <a:lvl1pPr marL="0" marR="0" lvl="0" indent="0" algn="r" rtl="0">
              <a:spcBef>
                <a:spcPts val="0"/>
              </a:spcBef>
              <a:buNone/>
              <a:defRPr sz="900">
                <a:solidFill>
                  <a:srgbClr val="FFFFFF"/>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dirty="0"/>
          </a:p>
        </p:txBody>
      </p:sp>
      <p:sp>
        <p:nvSpPr>
          <p:cNvPr id="7" name="Shape 84"/>
          <p:cNvSpPr txBox="1">
            <a:spLocks noGrp="1"/>
          </p:cNvSpPr>
          <p:nvPr>
            <p:ph type="sldNum" idx="12"/>
          </p:nvPr>
        </p:nvSpPr>
        <p:spPr/>
        <p:txBody>
          <a:bodyPr>
            <a:noAutofit/>
          </a:bodyPr>
          <a:lstStyle>
            <a:lvl1pPr>
              <a:defRPr/>
            </a:lvl1pPr>
          </a:lstStyle>
          <a:p>
            <a:pPr>
              <a:defRPr/>
            </a:pPr>
            <a:fld id="{274D92AB-1DF0-401C-8AA9-5A16B28CC5BF}" type="slidenum">
              <a:rPr lang="en-US" altLang="en-US"/>
              <a:pPr>
                <a:defRPr/>
              </a:pPr>
              <a:t>‹#›</a:t>
            </a:fld>
            <a:endParaRPr lang="en-US" altLang="en-US" dirty="0"/>
          </a:p>
        </p:txBody>
      </p:sp>
    </p:spTree>
    <p:extLst>
      <p:ext uri="{BB962C8B-B14F-4D97-AF65-F5344CB8AC3E}">
        <p14:creationId xmlns:p14="http://schemas.microsoft.com/office/powerpoint/2010/main" val="53680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2.jp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hape 10"/>
          <p:cNvSpPr txBox="1">
            <a:spLocks noGrp="1"/>
          </p:cNvSpPr>
          <p:nvPr>
            <p:ph type="title"/>
          </p:nvPr>
        </p:nvSpPr>
        <p:spPr bwMode="auto">
          <a:xfrm>
            <a:off x="457200" y="215900"/>
            <a:ext cx="82296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p>
            <a:pPr lvl="0"/>
            <a:endParaRPr lang="en-US" altLang="en-US">
              <a:sym typeface="Arial" panose="020B0604020202020204" pitchFamily="34" charset="0"/>
            </a:endParaRPr>
          </a:p>
        </p:txBody>
      </p:sp>
      <p:sp>
        <p:nvSpPr>
          <p:cNvPr id="1027" name="Shape 11"/>
          <p:cNvSpPr txBox="1">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sp>
        <p:nvSpPr>
          <p:cNvPr id="1028" name="Shape 12"/>
          <p:cNvSpPr txBox="1">
            <a:spLocks noGrp="1"/>
          </p:cNvSpPr>
          <p:nvPr>
            <p:ph type="ftr" idx="11"/>
          </p:nvPr>
        </p:nvSpPr>
        <p:spPr bwMode="auto">
          <a:xfrm>
            <a:off x="93663" y="6172200"/>
            <a:ext cx="8596312"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b" anchorCtr="0" compatLnSpc="1">
            <a:prstTxWarp prst="textNoShape">
              <a:avLst/>
            </a:prstTxWarp>
          </a:bodyPr>
          <a:lstStyle>
            <a:lvl1pPr eaLnBrk="1" hangingPunct="1">
              <a:defRPr sz="1100">
                <a:solidFill>
                  <a:srgbClr val="000000"/>
                </a:solidFill>
                <a:cs typeface="Arial" panose="020B0604020202020204" pitchFamily="34" charset="0"/>
                <a:sym typeface="Arial" panose="020B0604020202020204" pitchFamily="34" charset="0"/>
              </a:defRPr>
            </a:lvl1pPr>
          </a:lstStyle>
          <a:p>
            <a:pPr>
              <a:defRPr/>
            </a:pPr>
            <a:endParaRPr lang="en-US" altLang="en-US" dirty="0"/>
          </a:p>
        </p:txBody>
      </p:sp>
      <p:sp>
        <p:nvSpPr>
          <p:cNvPr id="1029" name="Shape 13"/>
          <p:cNvSpPr txBox="1">
            <a:spLocks noGrp="1"/>
          </p:cNvSpPr>
          <p:nvPr>
            <p:ph type="dt" idx="10"/>
          </p:nvPr>
        </p:nvSpPr>
        <p:spPr bwMode="auto">
          <a:xfrm>
            <a:off x="6335713" y="112713"/>
            <a:ext cx="21336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lvl1pPr algn="r" eaLnBrk="1" hangingPunct="1">
              <a:defRPr sz="900">
                <a:solidFill>
                  <a:srgbClr val="FFFFFF"/>
                </a:solidFill>
                <a:cs typeface="Arial" panose="020B0604020202020204" pitchFamily="34" charset="0"/>
                <a:sym typeface="Arial" panose="020B0604020202020204" pitchFamily="34" charset="0"/>
              </a:defRPr>
            </a:lvl1pPr>
          </a:lstStyle>
          <a:p>
            <a:pPr>
              <a:defRPr/>
            </a:pPr>
            <a:endParaRPr lang="en-US" altLang="en-US" dirty="0"/>
          </a:p>
        </p:txBody>
      </p:sp>
      <p:sp>
        <p:nvSpPr>
          <p:cNvPr id="1030" name="Shape 14"/>
          <p:cNvSpPr txBox="1">
            <a:spLocks noGrp="1"/>
          </p:cNvSpPr>
          <p:nvPr>
            <p:ph type="sldNum" idx="12"/>
          </p:nvPr>
        </p:nvSpPr>
        <p:spPr bwMode="auto">
          <a:xfrm>
            <a:off x="8469313" y="112713"/>
            <a:ext cx="55245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eaLnBrk="1" hangingPunct="1">
              <a:buSzPct val="25000"/>
              <a:defRPr sz="900">
                <a:solidFill>
                  <a:srgbClr val="FFFFFF"/>
                </a:solidFill>
                <a:cs typeface="Arial" panose="020B0604020202020204" pitchFamily="34" charset="0"/>
                <a:sym typeface="Arial" panose="020B0604020202020204" pitchFamily="34" charset="0"/>
              </a:defRPr>
            </a:lvl1pPr>
          </a:lstStyle>
          <a:p>
            <a:pPr>
              <a:defRPr/>
            </a:pPr>
            <a:fld id="{4ED2962C-B055-4F53-9120-234E207D7D01}" type="slidenum">
              <a:rPr lang="en-US" altLang="en-US"/>
              <a:pPr>
                <a:defRPr/>
              </a:pPr>
              <a:t>‹#›</a:t>
            </a:fld>
            <a:endParaRPr lang="en-US" altLang="en-US" dirty="0"/>
          </a:p>
        </p:txBody>
      </p:sp>
      <p:pic>
        <p:nvPicPr>
          <p:cNvPr id="1031" name="Shape 15" descr="Pearson Logo"/>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5425" y="6434138"/>
            <a:ext cx="9175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dk2" tx2="lt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Lst>
  <p:hf sldNum="0" hdr="0" ftr="0" dt="0"/>
  <p:txStyles>
    <p:titleStyle>
      <a:defPPr marR="0" lvl="0" algn="l" rtl="0">
        <a:lnSpc>
          <a:spcPct val="100000"/>
        </a:lnSpc>
        <a:spcBef>
          <a:spcPts val="0"/>
        </a:spcBef>
        <a:spcAft>
          <a:spcPts val="0"/>
        </a:spcAft>
      </a:defPPr>
      <a:lvl1pPr algn="ctr" rtl="0" eaLnBrk="0" fontAlgn="base" hangingPunct="0">
        <a:spcBef>
          <a:spcPct val="0"/>
        </a:spcBef>
        <a:spcAft>
          <a:spcPct val="0"/>
        </a:spcAft>
        <a:defRPr sz="4000">
          <a:solidFill>
            <a:srgbClr val="000000"/>
          </a:solidFill>
          <a:latin typeface="Arial"/>
          <a:ea typeface="Arial"/>
          <a:cs typeface="Arial"/>
          <a:sym typeface="Arial" panose="020B0604020202020204" pitchFamily="34" charset="0"/>
        </a:defRPr>
      </a:lvl1pPr>
      <a:lvl2pPr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ctr" rtl="0" eaLnBrk="0" fontAlgn="base" hangingPunct="0">
        <a:spcBef>
          <a:spcPct val="0"/>
        </a:spcBef>
        <a:spcAft>
          <a:spcPct val="0"/>
        </a:spcAft>
        <a:defRPr sz="40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5">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US" alt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lt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pPr>
              <a:defRPr/>
            </a:pPr>
            <a:fld id="{4ED2962C-B055-4F53-9120-234E207D7D01}" type="slidenum">
              <a:rPr lang="en-US" altLang="en-US" smtClean="0"/>
              <a:pPr>
                <a:defRPr/>
              </a:pPr>
              <a:t>‹#›</a:t>
            </a:fld>
            <a:endParaRPr lang="en-US" altLang="en-US" dirty="0"/>
          </a:p>
        </p:txBody>
      </p:sp>
    </p:spTree>
    <p:extLst>
      <p:ext uri="{BB962C8B-B14F-4D97-AF65-F5344CB8AC3E}">
        <p14:creationId xmlns:p14="http://schemas.microsoft.com/office/powerpoint/2010/main" val="1496886391"/>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Lst>
  <p:hf sldNum="0" hdr="0" ftr="0" dt="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5EC3E-8837-CD47-9E51-D974925679F2}"/>
              </a:ext>
            </a:extLst>
          </p:cNvPr>
          <p:cNvSpPr>
            <a:spLocks noGrp="1"/>
          </p:cNvSpPr>
          <p:nvPr>
            <p:ph type="title"/>
          </p:nvPr>
        </p:nvSpPr>
        <p:spPr>
          <a:xfrm>
            <a:off x="457200" y="1447800"/>
            <a:ext cx="8229600" cy="1219200"/>
          </a:xfrm>
        </p:spPr>
        <p:txBody>
          <a:bodyPr/>
          <a:lstStyle/>
          <a:p>
            <a:r>
              <a:rPr lang="en-US" dirty="0"/>
              <a:t>Post –traumatic stress disorder</a:t>
            </a:r>
          </a:p>
        </p:txBody>
      </p:sp>
    </p:spTree>
    <p:extLst>
      <p:ext uri="{BB962C8B-B14F-4D97-AF65-F5344CB8AC3E}">
        <p14:creationId xmlns:p14="http://schemas.microsoft.com/office/powerpoint/2010/main" val="1009762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25562"/>
          </a:xfrm>
        </p:spPr>
        <p:txBody>
          <a:bodyPr>
            <a:normAutofit/>
          </a:bodyPr>
          <a:lstStyle/>
          <a:p>
            <a:pPr>
              <a:defRPr/>
            </a:pPr>
            <a:r>
              <a:rPr lang="en-US" altLang="en-US" dirty="0">
                <a:latin typeface="+mj-lt"/>
                <a:ea typeface="ＭＳ Ｐゴシック" panose="020B0600070205080204" pitchFamily="34" charset="-128"/>
                <a:cs typeface="Times New Roman" panose="02020603050405020304" pitchFamily="18" charset="0"/>
                <a:sym typeface="Times New Roman" panose="02020603050405020304" pitchFamily="18" charset="0"/>
              </a:rPr>
              <a:t>Additional Treatment Approaches</a:t>
            </a:r>
            <a:endParaRPr lang="en-US" dirty="0">
              <a:latin typeface="+mj-lt"/>
            </a:endParaRPr>
          </a:p>
        </p:txBody>
      </p:sp>
      <p:sp>
        <p:nvSpPr>
          <p:cNvPr id="65539" name="Text Placeholder 2"/>
          <p:cNvSpPr txBox="1">
            <a:spLocks noGrp="1"/>
          </p:cNvSpPr>
          <p:nvPr>
            <p:ph type="body" idx="1"/>
          </p:nvPr>
        </p:nvSpPr>
        <p:spPr>
          <a:xfrm>
            <a:off x="76200" y="2025650"/>
            <a:ext cx="4648200" cy="3886200"/>
          </a:xfrm>
        </p:spPr>
        <p:txBody>
          <a:bodyPr>
            <a:normAutofit lnSpcReduction="10000"/>
          </a:bodyPr>
          <a:lstStyle/>
          <a:p>
            <a:pPr marL="255588" indent="-153988" eaLnBrk="1" hangingPunct="1">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Meditation and self-relaxation</a:t>
            </a:r>
          </a:p>
          <a:p>
            <a:pPr marL="255588" indent="-153988" eaLnBrk="1" hangingPunct="1">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Stress and anger management</a:t>
            </a:r>
          </a:p>
          <a:p>
            <a:pPr marL="255588" indent="-153988" eaLnBrk="1" hangingPunct="1">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Antidepressant drugs</a:t>
            </a:r>
          </a:p>
          <a:p>
            <a:pPr marL="255588" indent="-153988" eaLnBrk="1" hangingPunct="1">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Eye movement desensitization and reprocessing (EMDR) –eye tracking of a visual target while holding images of the traumatic experience in mind.</a:t>
            </a:r>
          </a:p>
        </p:txBody>
      </p:sp>
      <p:sp>
        <p:nvSpPr>
          <p:cNvPr id="4" name="Text Placeholder 3"/>
          <p:cNvSpPr>
            <a:spLocks noGrp="1"/>
          </p:cNvSpPr>
          <p:nvPr>
            <p:ph type="body" idx="2"/>
          </p:nvPr>
        </p:nvSpPr>
        <p:spPr>
          <a:xfrm>
            <a:off x="4756150" y="4343400"/>
            <a:ext cx="3810000" cy="1447800"/>
          </a:xfrm>
        </p:spPr>
        <p:txBody>
          <a:bodyPr>
            <a:normAutofit fontScale="92500"/>
          </a:bodyPr>
          <a:lstStyle/>
          <a:p>
            <a:pPr marL="101600" indent="0">
              <a:buFont typeface="Arial"/>
              <a:buNone/>
              <a:defRPr/>
            </a:pPr>
            <a:r>
              <a:rPr lang="en-US" sz="1400" b="1" dirty="0"/>
              <a:t>EMDR. </a:t>
            </a:r>
            <a:r>
              <a:rPr lang="en-US" sz="1400" dirty="0"/>
              <a:t>A relatively new and controversial treatment for PTSD, EMDR involves the client holding an image of the traumatic experience in mind while moving his or her eyes to follow a sweeping motion of the therapist’s finger.</a:t>
            </a:r>
          </a:p>
          <a:p>
            <a:pPr>
              <a:defRPr/>
            </a:pPr>
            <a:endParaRPr lang="en-US" dirty="0"/>
          </a:p>
        </p:txBody>
      </p:sp>
      <p:pic>
        <p:nvPicPr>
          <p:cNvPr id="5" name="Picture 4" descr="A photo shows a forefinger held up in front of a person's face, with the person looking at the finger. " title="EMDR"/>
          <p:cNvPicPr>
            <a:picLocks noChangeAspect="1"/>
          </p:cNvPicPr>
          <p:nvPr/>
        </p:nvPicPr>
        <p:blipFill>
          <a:blip r:embed="rId2"/>
          <a:stretch>
            <a:fillRect/>
          </a:stretch>
        </p:blipFill>
        <p:spPr>
          <a:xfrm>
            <a:off x="4940300" y="2057400"/>
            <a:ext cx="3440113" cy="2286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900"/>
            <a:ext cx="8229600" cy="927100"/>
          </a:xfrm>
        </p:spPr>
        <p:txBody>
          <a:bodyPr/>
          <a:lstStyle/>
          <a:p>
            <a:pPr>
              <a:defRPr/>
            </a:pPr>
            <a:r>
              <a:rPr lang="en-US" dirty="0">
                <a:latin typeface="+mj-lt"/>
              </a:rPr>
              <a:t>Erasing Disturbing Memories</a:t>
            </a:r>
          </a:p>
        </p:txBody>
      </p:sp>
      <p:sp>
        <p:nvSpPr>
          <p:cNvPr id="3" name="Text Placeholder 2"/>
          <p:cNvSpPr>
            <a:spLocks noGrp="1"/>
          </p:cNvSpPr>
          <p:nvPr>
            <p:ph type="body" idx="1"/>
          </p:nvPr>
        </p:nvSpPr>
        <p:spPr>
          <a:xfrm>
            <a:off x="304800" y="1828800"/>
            <a:ext cx="3733800" cy="4419600"/>
          </a:xfrm>
        </p:spPr>
        <p:txBody>
          <a:bodyPr>
            <a:normAutofit lnSpcReduction="10000"/>
          </a:bodyPr>
          <a:lstStyle/>
          <a:p>
            <a:pPr marL="101600" indent="0">
              <a:buFont typeface="Arial"/>
              <a:buNone/>
              <a:defRPr/>
            </a:pPr>
            <a:r>
              <a:rPr lang="en-US" sz="2000" dirty="0"/>
              <a:t>Exploration of methods to erase troubling memories in those with PTSD include:</a:t>
            </a:r>
          </a:p>
          <a:p>
            <a:pPr>
              <a:defRPr/>
            </a:pPr>
            <a:r>
              <a:rPr lang="en-US" sz="2000" dirty="0"/>
              <a:t>Drugs such as propranolol paired with recall of the traumatic event.</a:t>
            </a:r>
          </a:p>
          <a:p>
            <a:pPr>
              <a:defRPr/>
            </a:pPr>
            <a:r>
              <a:rPr lang="en-US" sz="2000" dirty="0"/>
              <a:t>Isolation and control of specific brain circuits associated with particular memories.</a:t>
            </a:r>
          </a:p>
          <a:p>
            <a:pPr>
              <a:defRPr/>
            </a:pPr>
            <a:r>
              <a:rPr lang="en-US" sz="2000" dirty="0"/>
              <a:t>Sleep deprivation.</a:t>
            </a:r>
          </a:p>
          <a:p>
            <a:pPr>
              <a:defRPr/>
            </a:pPr>
            <a:endParaRPr lang="en-US" dirty="0"/>
          </a:p>
        </p:txBody>
      </p:sp>
      <p:sp>
        <p:nvSpPr>
          <p:cNvPr id="4" name="Text Placeholder 3"/>
          <p:cNvSpPr>
            <a:spLocks noGrp="1"/>
          </p:cNvSpPr>
          <p:nvPr>
            <p:ph type="body" idx="2"/>
          </p:nvPr>
        </p:nvSpPr>
        <p:spPr>
          <a:xfrm>
            <a:off x="4343400" y="4114800"/>
            <a:ext cx="4343400" cy="1828800"/>
          </a:xfrm>
        </p:spPr>
        <p:txBody>
          <a:bodyPr>
            <a:normAutofit fontScale="92500"/>
          </a:bodyPr>
          <a:lstStyle/>
          <a:p>
            <a:pPr marL="101600" indent="0">
              <a:buFont typeface="Arial"/>
              <a:buNone/>
              <a:defRPr/>
            </a:pPr>
            <a:r>
              <a:rPr lang="en-US" sz="1400" b="1" dirty="0"/>
              <a:t>MIGHT SLEEP DEPRIVATION PREVENT TRAUMATIC MEMORIES? </a:t>
            </a:r>
            <a:r>
              <a:rPr lang="en-US" sz="1400" dirty="0"/>
              <a:t>Laboratory research with rats suggests that sleep deprivation may prevent the consolidation of newly formed memories of trauma. If these findings hold up with humans, people who experience trauma may decide to forgo sleep for a day in order to block the formation of disturbing memories.</a:t>
            </a:r>
          </a:p>
          <a:p>
            <a:pPr>
              <a:defRPr/>
            </a:pPr>
            <a:endParaRPr lang="en-US" dirty="0"/>
          </a:p>
        </p:txBody>
      </p:sp>
      <p:pic>
        <p:nvPicPr>
          <p:cNvPr id="5" name="Picture 4" descr="A photo shows a totally damaged building and a group of people rummaging through the rubble." title="Might sleep deprivation prevent traumatic memories?"/>
          <p:cNvPicPr>
            <a:picLocks noChangeAspect="1"/>
          </p:cNvPicPr>
          <p:nvPr/>
        </p:nvPicPr>
        <p:blipFill>
          <a:blip r:embed="rId2"/>
          <a:stretch>
            <a:fillRect/>
          </a:stretch>
        </p:blipFill>
        <p:spPr>
          <a:xfrm>
            <a:off x="4572000" y="1204913"/>
            <a:ext cx="3810000" cy="275748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a:latin typeface="+mj-lt"/>
                <a:cs typeface="Times New Roman" panose="02020603050405020304" pitchFamily="18" charset="0"/>
                <a:sym typeface="Times New Roman" panose="02020603050405020304" pitchFamily="18" charset="0"/>
              </a:rPr>
              <a:t>Traumatic Stress Disorders</a:t>
            </a:r>
            <a:endParaRPr lang="en-US" dirty="0">
              <a:latin typeface="+mj-lt"/>
            </a:endParaRPr>
          </a:p>
        </p:txBody>
      </p:sp>
      <p:sp>
        <p:nvSpPr>
          <p:cNvPr id="51203" name="Text Placeholder 2"/>
          <p:cNvSpPr txBox="1">
            <a:spLocks noGrp="1"/>
          </p:cNvSpPr>
          <p:nvPr>
            <p:ph idx="1"/>
          </p:nvPr>
        </p:nvSpPr>
        <p:spPr/>
        <p:txBody>
          <a:bodyPr>
            <a:normAutofit fontScale="85000" lnSpcReduction="20000"/>
          </a:bodyPr>
          <a:lstStyle/>
          <a:p>
            <a:pPr marL="255588" indent="-153988">
              <a:buSzTx/>
              <a:buFontTx/>
              <a:buChar cha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Traumatic stress disorders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Patterns of abnormal behavior characterized by maladaptive reactions to traumatic stress. Typically involve:</a:t>
            </a:r>
          </a:p>
          <a:p>
            <a:pPr lvl="1">
              <a:buSzTx/>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Anxiety</a:t>
            </a:r>
          </a:p>
          <a:p>
            <a:pPr lvl="1">
              <a:buSzTx/>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Depression</a:t>
            </a:r>
          </a:p>
          <a:p>
            <a:pPr lvl="1">
              <a:buSzTx/>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Significant impairment of daily functioning</a:t>
            </a:r>
          </a:p>
          <a:p>
            <a:pPr marL="255588" indent="-153988">
              <a:buSzTx/>
              <a:buFontTx/>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Two major types</a:t>
            </a:r>
          </a:p>
          <a:p>
            <a:pPr lvl="1">
              <a:buSzTx/>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Acute stress disorder</a:t>
            </a:r>
          </a:p>
          <a:p>
            <a:pPr lvl="1">
              <a:buSzTx/>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Posttraumatic stress disorder</a:t>
            </a:r>
          </a:p>
          <a:p>
            <a:pPr marL="255588" indent="-153988">
              <a:buSzTx/>
              <a:buFontTx/>
              <a:buChar char="•"/>
            </a:pP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a:bodyPr>
          <a:lstStyle/>
          <a:p>
            <a:pPr>
              <a:defRPr/>
            </a:pPr>
            <a:r>
              <a:rPr lang="en-US" sz="2800" dirty="0">
                <a:latin typeface="+mj-lt"/>
              </a:rPr>
              <a:t>Traumatic Stress Disorders: Overview</a:t>
            </a:r>
          </a:p>
        </p:txBody>
      </p:sp>
      <p:graphicFrame>
        <p:nvGraphicFramePr>
          <p:cNvPr id="4" name="Table 3" descr="The table provides an overview of two types of traumatic stress disorders.&#10;The table lists the following:&#10;1. Acute stress disorder&#10;• Approximate Lifetime Prevalence in population: Varies widely with the type of trauma&#10;• Description: Acute maladaptive reaction in the days or weeks following a traumatic event&#10;• Associated Features: Features similar to those of PTSD, but limited to a period of one month following direct exposure to the trauma, witnessing other people exposed to the trauma, or learning about a trauma experienced by a close family member or friend&#10;2. Posttraumatic stress disorder (PTSD)&#10;• Approximate Lifetime Prevalence in population: About 9 percent&#10;• Description: Prolonged maladaptive reaction to a traumatic event&#10;• Associated Features: Reexperiencing the traumatic event; avoidance of cues or stimuli associated with the trauma; general or emotional numbing, hyperarousal, emotional distress, and impaired functioning&#10;Sources: American Psychiatric Association, 2013; Conway et al., 2006; Kessler et al., 1995; Ozer and Weiss, 2004." title="Table 4.3 Overview of Traumatic Stress Disorders"/>
          <p:cNvGraphicFramePr>
            <a:graphicFrameLocks noGrp="1"/>
          </p:cNvGraphicFramePr>
          <p:nvPr>
            <p:extLst>
              <p:ext uri="{D42A27DB-BD31-4B8C-83A1-F6EECF244321}">
                <p14:modId xmlns:p14="http://schemas.microsoft.com/office/powerpoint/2010/main" val="716646034"/>
              </p:ext>
            </p:extLst>
          </p:nvPr>
        </p:nvGraphicFramePr>
        <p:xfrm>
          <a:off x="457200" y="990600"/>
          <a:ext cx="8229600" cy="4953000"/>
        </p:xfrm>
        <a:graphic>
          <a:graphicData uri="http://schemas.openxmlformats.org/drawingml/2006/table">
            <a:tbl>
              <a:tblPr firstRow="1" bandRow="1">
                <a:tableStyleId>{F5AB1C69-6EDB-4FF4-983F-18BD219EF322}</a:tableStyleId>
              </a:tblPr>
              <a:tblGrid>
                <a:gridCol w="1600200">
                  <a:extLst>
                    <a:ext uri="{9D8B030D-6E8A-4147-A177-3AD203B41FA5}">
                      <a16:colId xmlns:a16="http://schemas.microsoft.com/office/drawing/2014/main" val="3723357042"/>
                    </a:ext>
                  </a:extLst>
                </a:gridCol>
                <a:gridCol w="1447800">
                  <a:extLst>
                    <a:ext uri="{9D8B030D-6E8A-4147-A177-3AD203B41FA5}">
                      <a16:colId xmlns:a16="http://schemas.microsoft.com/office/drawing/2014/main" val="1126068387"/>
                    </a:ext>
                  </a:extLst>
                </a:gridCol>
                <a:gridCol w="1447800">
                  <a:extLst>
                    <a:ext uri="{9D8B030D-6E8A-4147-A177-3AD203B41FA5}">
                      <a16:colId xmlns:a16="http://schemas.microsoft.com/office/drawing/2014/main" val="1780064381"/>
                    </a:ext>
                  </a:extLst>
                </a:gridCol>
                <a:gridCol w="3733800">
                  <a:extLst>
                    <a:ext uri="{9D8B030D-6E8A-4147-A177-3AD203B41FA5}">
                      <a16:colId xmlns:a16="http://schemas.microsoft.com/office/drawing/2014/main" val="3807803004"/>
                    </a:ext>
                  </a:extLst>
                </a:gridCol>
              </a:tblGrid>
              <a:tr h="657560">
                <a:tc gridSpan="4">
                  <a:txBody>
                    <a:bodyPr/>
                    <a:lstStyle/>
                    <a:p>
                      <a:r>
                        <a:rPr lang="en-US" sz="1800" dirty="0"/>
                        <a:t>Table 4.3 Overview of Traumatic Stress Disorders</a:t>
                      </a:r>
                    </a:p>
                  </a:txBody>
                  <a:tcPr marT="45728" marB="45728"/>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289511913"/>
                  </a:ext>
                </a:extLst>
              </a:tr>
              <a:tr h="1358957">
                <a:tc>
                  <a:txBody>
                    <a:bodyPr/>
                    <a:lstStyle/>
                    <a:p>
                      <a:r>
                        <a:rPr lang="en-US" sz="1400" b="1" dirty="0"/>
                        <a:t>Type of Disorder</a:t>
                      </a:r>
                    </a:p>
                  </a:txBody>
                  <a:tcPr marT="45728" marB="45728"/>
                </a:tc>
                <a:tc>
                  <a:txBody>
                    <a:bodyPr/>
                    <a:lstStyle/>
                    <a:p>
                      <a:r>
                        <a:rPr lang="en-US" sz="1400" b="1" dirty="0"/>
                        <a:t>Lifetime Prevalence in Population</a:t>
                      </a:r>
                      <a:r>
                        <a:rPr lang="en-US" sz="1400" b="1" baseline="0" dirty="0"/>
                        <a:t> (Approx.)</a:t>
                      </a:r>
                      <a:endParaRPr lang="en-US" sz="1400" b="1" dirty="0"/>
                    </a:p>
                  </a:txBody>
                  <a:tcPr marT="45728" marB="45728"/>
                </a:tc>
                <a:tc>
                  <a:txBody>
                    <a:bodyPr/>
                    <a:lstStyle/>
                    <a:p>
                      <a:r>
                        <a:rPr lang="en-US" sz="1400" b="1" dirty="0"/>
                        <a:t>Description</a:t>
                      </a:r>
                    </a:p>
                  </a:txBody>
                  <a:tcPr marT="45728" marB="45728"/>
                </a:tc>
                <a:tc>
                  <a:txBody>
                    <a:bodyPr/>
                    <a:lstStyle/>
                    <a:p>
                      <a:r>
                        <a:rPr lang="en-US" sz="1400" b="1" dirty="0"/>
                        <a:t>Associated Features</a:t>
                      </a:r>
                    </a:p>
                  </a:txBody>
                  <a:tcPr marT="45728" marB="45728"/>
                </a:tc>
                <a:extLst>
                  <a:ext uri="{0D108BD9-81ED-4DB2-BD59-A6C34878D82A}">
                    <a16:rowId xmlns:a16="http://schemas.microsoft.com/office/drawing/2014/main" val="2005191025"/>
                  </a:ext>
                </a:extLst>
              </a:tr>
              <a:tr h="1489850">
                <a:tc>
                  <a:txBody>
                    <a:bodyPr/>
                    <a:lstStyle/>
                    <a:p>
                      <a:r>
                        <a:rPr lang="en-US" sz="1200" dirty="0"/>
                        <a:t>Acute stress disorder</a:t>
                      </a:r>
                    </a:p>
                  </a:txBody>
                  <a:tcPr marT="45728" marB="45728"/>
                </a:tc>
                <a:tc>
                  <a:txBody>
                    <a:bodyPr/>
                    <a:lstStyle/>
                    <a:p>
                      <a:r>
                        <a:rPr lang="en-US" sz="1200" dirty="0"/>
                        <a:t>Varies widely with</a:t>
                      </a:r>
                      <a:r>
                        <a:rPr lang="en-US" sz="1200" baseline="0" dirty="0"/>
                        <a:t> the type of trauma</a:t>
                      </a:r>
                      <a:endParaRPr lang="en-US" sz="1200" dirty="0"/>
                    </a:p>
                  </a:txBody>
                  <a:tcPr marT="45728" marB="45728"/>
                </a:tc>
                <a:tc>
                  <a:txBody>
                    <a:bodyPr/>
                    <a:lstStyle/>
                    <a:p>
                      <a:r>
                        <a:rPr lang="en-US" sz="1200" dirty="0"/>
                        <a:t>Acute maladaptive reaction in the days or weeks following a traumatic event</a:t>
                      </a:r>
                    </a:p>
                  </a:txBody>
                  <a:tcPr marT="45728" marB="45728"/>
                </a:tc>
                <a:tc>
                  <a:txBody>
                    <a:bodyPr/>
                    <a:lstStyle/>
                    <a:p>
                      <a:r>
                        <a:rPr lang="en-US" sz="1200" b="0" i="0" u="none" strike="noStrike" cap="none" dirty="0">
                          <a:solidFill>
                            <a:schemeClr val="dk1"/>
                          </a:solidFill>
                          <a:effectLst/>
                          <a:latin typeface="+mn-lt"/>
                          <a:ea typeface="+mn-ea"/>
                          <a:cs typeface="+mn-cs"/>
                          <a:sym typeface="Arial"/>
                        </a:rPr>
                        <a:t>Features similar to those of PTSD, but limited to a period of 1 month following direct exposure to the trauma, witnessing other people exposed to the trauma, or learning about a trauma experienced by a close family member or friend</a:t>
                      </a:r>
                    </a:p>
                  </a:txBody>
                  <a:tcPr marT="45728" marB="45728"/>
                </a:tc>
                <a:extLst>
                  <a:ext uri="{0D108BD9-81ED-4DB2-BD59-A6C34878D82A}">
                    <a16:rowId xmlns:a16="http://schemas.microsoft.com/office/drawing/2014/main" val="2799855517"/>
                  </a:ext>
                </a:extLst>
              </a:tr>
              <a:tr h="1446633">
                <a:tc>
                  <a:txBody>
                    <a:bodyPr/>
                    <a:lstStyle/>
                    <a:p>
                      <a:r>
                        <a:rPr lang="en-US" sz="1200" b="0" i="0" u="none" strike="noStrike" cap="none" dirty="0">
                          <a:solidFill>
                            <a:schemeClr val="dk1"/>
                          </a:solidFill>
                          <a:effectLst/>
                          <a:latin typeface="+mn-lt"/>
                          <a:ea typeface="+mn-ea"/>
                          <a:cs typeface="+mn-cs"/>
                          <a:sym typeface="Arial"/>
                        </a:rPr>
                        <a:t>Posttraumatic stress</a:t>
                      </a:r>
                    </a:p>
                    <a:p>
                      <a:r>
                        <a:rPr lang="en-US" sz="1200" b="0" i="0" u="none" strike="noStrike" cap="none" dirty="0">
                          <a:solidFill>
                            <a:schemeClr val="dk1"/>
                          </a:solidFill>
                          <a:effectLst/>
                          <a:latin typeface="+mn-lt"/>
                          <a:ea typeface="+mn-ea"/>
                          <a:cs typeface="+mn-cs"/>
                          <a:sym typeface="Arial"/>
                        </a:rPr>
                        <a:t>disorder (PTSD)</a:t>
                      </a:r>
                    </a:p>
                    <a:p>
                      <a:endParaRPr lang="en-US" sz="1200" dirty="0"/>
                    </a:p>
                  </a:txBody>
                  <a:tcPr marT="45728" marB="45728"/>
                </a:tc>
                <a:tc>
                  <a:txBody>
                    <a:bodyPr/>
                    <a:lstStyle/>
                    <a:p>
                      <a:r>
                        <a:rPr lang="en-US" sz="1200" dirty="0"/>
                        <a:t>About 9%</a:t>
                      </a:r>
                    </a:p>
                  </a:txBody>
                  <a:tcPr marT="45728" marB="45728"/>
                </a:tc>
                <a:tc>
                  <a:txBody>
                    <a:bodyPr/>
                    <a:lstStyle/>
                    <a:p>
                      <a:r>
                        <a:rPr lang="en-US" sz="1200" dirty="0"/>
                        <a:t>Prolonged maladaptive reaction to</a:t>
                      </a:r>
                      <a:r>
                        <a:rPr lang="en-US" sz="1200" baseline="0" dirty="0"/>
                        <a:t> a traumatic event</a:t>
                      </a:r>
                      <a:endParaRPr lang="en-US" sz="1200" dirty="0"/>
                    </a:p>
                  </a:txBody>
                  <a:tcPr marT="45728" marB="45728"/>
                </a:tc>
                <a:tc>
                  <a:txBody>
                    <a:bodyPr/>
                    <a:lstStyle/>
                    <a:p>
                      <a:r>
                        <a:rPr lang="en-US" sz="1200" b="0" i="0" u="none" strike="noStrike" cap="none" dirty="0">
                          <a:solidFill>
                            <a:schemeClr val="dk1"/>
                          </a:solidFill>
                          <a:effectLst/>
                          <a:latin typeface="+mn-lt"/>
                          <a:ea typeface="+mn-ea"/>
                          <a:cs typeface="+mn-cs"/>
                          <a:sym typeface="Arial"/>
                        </a:rPr>
                        <a:t>Reexperiencing the traumatic event; avoidance of cues or stimuli associated with the trauma; general or emotional numbing, hyperarousal, emotional distress, and impaired functioning</a:t>
                      </a:r>
                    </a:p>
                  </a:txBody>
                  <a:tcPr marT="45728" marB="45728"/>
                </a:tc>
                <a:extLst>
                  <a:ext uri="{0D108BD9-81ED-4DB2-BD59-A6C34878D82A}">
                    <a16:rowId xmlns:a16="http://schemas.microsoft.com/office/drawing/2014/main" val="509360946"/>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a:bodyPr>
          <a:lstStyle/>
          <a:p>
            <a:pPr>
              <a:defRPr/>
            </a:pPr>
            <a:r>
              <a:rPr lang="en-US" altLang="en-US" sz="2800" dirty="0">
                <a:latin typeface="+mj-lt"/>
                <a:ea typeface="ＭＳ Ｐゴシック" panose="020B0600070205080204" pitchFamily="34" charset="-128"/>
                <a:cs typeface="Times New Roman" panose="02020603050405020304" pitchFamily="18" charset="0"/>
                <a:sym typeface="Times New Roman" panose="02020603050405020304" pitchFamily="18" charset="0"/>
              </a:rPr>
              <a:t>Traumatic Stress Disorders: Common Features</a:t>
            </a:r>
            <a:endParaRPr lang="en-US" sz="2800" dirty="0">
              <a:latin typeface="+mj-lt"/>
            </a:endParaRPr>
          </a:p>
        </p:txBody>
      </p:sp>
      <p:graphicFrame>
        <p:nvGraphicFramePr>
          <p:cNvPr id="4" name="Table 3" descr="The table lists five common features of Traumatic Stress Disorders.&#10;The table lists the following:&#10;• Avoidance behavior: A person may avoid cues or situations associated with the trauma. A rape survivor may avoid traveling to the part of town where the attack occurred. A combat veteran may avoid reunions with soldiers or watching movies or feature stories about war or combat.&#10;• Reexperiencing the trauma: A person may reexperience the trauma in the form of intrusive memories, recurrent disturbing dreams, or momentary flashbacks of the battlefield or being pursued by an attacker.&#10;• Emotional distress, negative thoughts, and impaired functioning: A person may experience persistent negative thoughts and emotions, feel detached or estranged from others, or have difficulty functioning effectively.&#10;• Heightened arousal: A person may show signs of increased arousal, such as becoming hypervigilant (always on guard); have difficulty sleeping and concentrating; become irritable or have outbursts of anger; or show an exaggerated startle response, such as jumping at any sudden noise.&#10;• Emotional numbing: In PTSD, a person may feel “numb” inside and lose the ability to have loving feelings." title="Table 4.4 Common Features of Traumatic Stress Disorders"/>
          <p:cNvGraphicFramePr>
            <a:graphicFrameLocks noGrp="1"/>
          </p:cNvGraphicFramePr>
          <p:nvPr>
            <p:extLst>
              <p:ext uri="{D42A27DB-BD31-4B8C-83A1-F6EECF244321}">
                <p14:modId xmlns:p14="http://schemas.microsoft.com/office/powerpoint/2010/main" val="1645734239"/>
              </p:ext>
            </p:extLst>
          </p:nvPr>
        </p:nvGraphicFramePr>
        <p:xfrm>
          <a:off x="381000" y="914400"/>
          <a:ext cx="8610600" cy="5029201"/>
        </p:xfrm>
        <a:graphic>
          <a:graphicData uri="http://schemas.openxmlformats.org/drawingml/2006/table">
            <a:tbl>
              <a:tblPr firstRow="1" bandRow="1">
                <a:tableStyleId>{F5AB1C69-6EDB-4FF4-983F-18BD219EF322}</a:tableStyleId>
              </a:tblPr>
              <a:tblGrid>
                <a:gridCol w="3039035">
                  <a:extLst>
                    <a:ext uri="{9D8B030D-6E8A-4147-A177-3AD203B41FA5}">
                      <a16:colId xmlns:a16="http://schemas.microsoft.com/office/drawing/2014/main" val="4244355240"/>
                    </a:ext>
                  </a:extLst>
                </a:gridCol>
                <a:gridCol w="5571565">
                  <a:extLst>
                    <a:ext uri="{9D8B030D-6E8A-4147-A177-3AD203B41FA5}">
                      <a16:colId xmlns:a16="http://schemas.microsoft.com/office/drawing/2014/main" val="1467241528"/>
                    </a:ext>
                  </a:extLst>
                </a:gridCol>
              </a:tblGrid>
              <a:tr h="518703">
                <a:tc gridSpan="2">
                  <a:txBody>
                    <a:bodyPr/>
                    <a:lstStyle/>
                    <a:p>
                      <a:r>
                        <a:rPr lang="en-US" sz="1600" dirty="0"/>
                        <a:t>Table 4.4 Common Features of Traumatic Stress Disorders</a:t>
                      </a:r>
                    </a:p>
                  </a:txBody>
                  <a:tcPr marT="45725" marB="45725"/>
                </a:tc>
                <a:tc hMerge="1">
                  <a:txBody>
                    <a:bodyPr/>
                    <a:lstStyle/>
                    <a:p>
                      <a:endParaRPr lang="en-US" dirty="0"/>
                    </a:p>
                  </a:txBody>
                  <a:tcPr/>
                </a:tc>
                <a:extLst>
                  <a:ext uri="{0D108BD9-81ED-4DB2-BD59-A6C34878D82A}">
                    <a16:rowId xmlns:a16="http://schemas.microsoft.com/office/drawing/2014/main" val="78703219"/>
                  </a:ext>
                </a:extLst>
              </a:tr>
              <a:tr h="10471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effectLst/>
                          <a:latin typeface="+mn-lt"/>
                          <a:ea typeface="+mn-ea"/>
                          <a:cs typeface="+mn-cs"/>
                          <a:sym typeface="Arial"/>
                        </a:rPr>
                        <a:t>Avoidance behavior</a:t>
                      </a:r>
                    </a:p>
                    <a:p>
                      <a:endParaRPr lang="en-US" sz="1200" dirty="0"/>
                    </a:p>
                  </a:txBody>
                  <a:tcPr marT="45725" marB="45725"/>
                </a:tc>
                <a:tc>
                  <a:txBody>
                    <a:bodyPr/>
                    <a:lstStyle/>
                    <a:p>
                      <a:r>
                        <a:rPr lang="en-US" sz="1200" b="0" i="0" u="none" strike="noStrike" cap="none" dirty="0">
                          <a:solidFill>
                            <a:schemeClr val="dk1"/>
                          </a:solidFill>
                          <a:effectLst/>
                          <a:latin typeface="+mn-lt"/>
                          <a:ea typeface="+mn-ea"/>
                          <a:cs typeface="+mn-cs"/>
                          <a:sym typeface="Arial"/>
                        </a:rPr>
                        <a:t>A</a:t>
                      </a:r>
                      <a:r>
                        <a:rPr lang="en-US" sz="1200" b="0" i="0" u="none" strike="noStrike" cap="none" baseline="0" dirty="0">
                          <a:solidFill>
                            <a:schemeClr val="dk1"/>
                          </a:solidFill>
                          <a:effectLst/>
                          <a:latin typeface="+mn-lt"/>
                          <a:ea typeface="+mn-ea"/>
                          <a:cs typeface="+mn-cs"/>
                          <a:sym typeface="Arial"/>
                        </a:rPr>
                        <a:t> </a:t>
                      </a:r>
                      <a:r>
                        <a:rPr lang="en-US" sz="1200" b="0" i="0" u="none" strike="noStrike" cap="none" dirty="0">
                          <a:solidFill>
                            <a:schemeClr val="dk1"/>
                          </a:solidFill>
                          <a:effectLst/>
                          <a:latin typeface="+mn-lt"/>
                          <a:ea typeface="+mn-ea"/>
                          <a:cs typeface="+mn-cs"/>
                          <a:sym typeface="Arial"/>
                        </a:rPr>
                        <a:t>person may avoid cues or situations associated with the trauma. A rape survivor may avoid traveling to the part of town where the attack occurred. A combat veteran may avoid reunions with soldiers or watching movies or feature stories about war or combat.</a:t>
                      </a:r>
                      <a:endParaRPr lang="en-US" sz="1200" dirty="0"/>
                    </a:p>
                  </a:txBody>
                  <a:tcPr marT="45725" marB="45725"/>
                </a:tc>
                <a:extLst>
                  <a:ext uri="{0D108BD9-81ED-4DB2-BD59-A6C34878D82A}">
                    <a16:rowId xmlns:a16="http://schemas.microsoft.com/office/drawing/2014/main" val="1326103455"/>
                  </a:ext>
                </a:extLst>
              </a:tr>
              <a:tr h="814535">
                <a:tc>
                  <a:txBody>
                    <a:bodyPr/>
                    <a:lstStyle/>
                    <a:p>
                      <a:r>
                        <a:rPr lang="en-US" sz="1200" b="0" i="0" u="none" strike="noStrike" cap="none" dirty="0">
                          <a:solidFill>
                            <a:schemeClr val="dk1"/>
                          </a:solidFill>
                          <a:effectLst/>
                          <a:latin typeface="+mn-lt"/>
                          <a:ea typeface="+mn-ea"/>
                          <a:cs typeface="+mn-cs"/>
                          <a:sym typeface="Arial"/>
                        </a:rPr>
                        <a:t>Reexperiencing the trauma</a:t>
                      </a:r>
                      <a:endParaRPr lang="en-US" sz="1200" dirty="0"/>
                    </a:p>
                  </a:txBody>
                  <a:tcPr marT="45725" marB="45725"/>
                </a:tc>
                <a:tc>
                  <a:txBody>
                    <a:bodyPr/>
                    <a:lstStyle/>
                    <a:p>
                      <a:r>
                        <a:rPr lang="en-US" sz="1200" b="0" i="0" u="none" strike="noStrike" cap="none" dirty="0">
                          <a:solidFill>
                            <a:schemeClr val="dk1"/>
                          </a:solidFill>
                          <a:effectLst/>
                          <a:latin typeface="+mn-lt"/>
                          <a:ea typeface="+mn-ea"/>
                          <a:cs typeface="+mn-cs"/>
                          <a:sym typeface="Arial"/>
                        </a:rPr>
                        <a:t>A person may reexperience the trauma in the form of intrusive memories, recurrent disturbing dreams,</a:t>
                      </a:r>
                      <a:r>
                        <a:rPr lang="en-US" sz="1200" b="0" i="0" u="none" strike="noStrike" cap="none" baseline="0" dirty="0">
                          <a:solidFill>
                            <a:schemeClr val="dk1"/>
                          </a:solidFill>
                          <a:effectLst/>
                          <a:latin typeface="+mn-lt"/>
                          <a:ea typeface="+mn-ea"/>
                          <a:cs typeface="+mn-cs"/>
                          <a:sym typeface="Arial"/>
                        </a:rPr>
                        <a:t> </a:t>
                      </a:r>
                      <a:r>
                        <a:rPr lang="en-US" sz="1200" b="0" i="0" u="none" strike="noStrike" cap="none" dirty="0">
                          <a:solidFill>
                            <a:schemeClr val="dk1"/>
                          </a:solidFill>
                          <a:effectLst/>
                          <a:latin typeface="+mn-lt"/>
                          <a:ea typeface="+mn-ea"/>
                          <a:cs typeface="+mn-cs"/>
                          <a:sym typeface="Arial"/>
                        </a:rPr>
                        <a:t>or momentary flashbacks of the battlefield or being pursued by an attacker.</a:t>
                      </a:r>
                      <a:r>
                        <a:rPr lang="en-US" sz="1200" dirty="0">
                          <a:effectLst/>
                        </a:rPr>
                        <a:t> </a:t>
                      </a:r>
                      <a:endParaRPr lang="en-US" sz="1200" dirty="0"/>
                    </a:p>
                  </a:txBody>
                  <a:tcPr marT="45725" marB="45725"/>
                </a:tc>
                <a:extLst>
                  <a:ext uri="{0D108BD9-81ED-4DB2-BD59-A6C34878D82A}">
                    <a16:rowId xmlns:a16="http://schemas.microsoft.com/office/drawing/2014/main" val="3051435850"/>
                  </a:ext>
                </a:extLst>
              </a:tr>
              <a:tr h="814535">
                <a:tc>
                  <a:txBody>
                    <a:bodyPr/>
                    <a:lstStyle/>
                    <a:p>
                      <a:r>
                        <a:rPr lang="en-US" sz="1200" dirty="0"/>
                        <a:t>Emotional distress, negative thoughts,</a:t>
                      </a:r>
                      <a:r>
                        <a:rPr lang="en-US" sz="1200" baseline="0" dirty="0"/>
                        <a:t> </a:t>
                      </a:r>
                      <a:r>
                        <a:rPr lang="en-US" sz="1200" dirty="0"/>
                        <a:t>and impaired functioning</a:t>
                      </a:r>
                    </a:p>
                  </a:txBody>
                  <a:tcPr marT="45725" marB="45725"/>
                </a:tc>
                <a:tc>
                  <a:txBody>
                    <a:bodyPr/>
                    <a:lstStyle/>
                    <a:p>
                      <a:r>
                        <a:rPr lang="en-US" sz="1200" b="0" i="0" u="none" strike="noStrike" cap="none" dirty="0">
                          <a:solidFill>
                            <a:schemeClr val="dk1"/>
                          </a:solidFill>
                          <a:effectLst/>
                          <a:latin typeface="+mn-lt"/>
                          <a:ea typeface="+mn-ea"/>
                          <a:cs typeface="+mn-cs"/>
                          <a:sym typeface="Arial"/>
                        </a:rPr>
                        <a:t>A person may experience persistent negative thoughts and emotions, feel detached or estranged from others, or have difficulty functioning effectively.</a:t>
                      </a:r>
                    </a:p>
                  </a:txBody>
                  <a:tcPr marT="45725" marB="45725"/>
                </a:tc>
                <a:extLst>
                  <a:ext uri="{0D108BD9-81ED-4DB2-BD59-A6C34878D82A}">
                    <a16:rowId xmlns:a16="http://schemas.microsoft.com/office/drawing/2014/main" val="1638470165"/>
                  </a:ext>
                </a:extLst>
              </a:tr>
              <a:tr h="1047260">
                <a:tc>
                  <a:txBody>
                    <a:bodyPr/>
                    <a:lstStyle/>
                    <a:p>
                      <a:r>
                        <a:rPr lang="en-US" sz="1200" dirty="0"/>
                        <a:t>Heightened arousal</a:t>
                      </a:r>
                    </a:p>
                  </a:txBody>
                  <a:tcPr marT="45725" marB="45725"/>
                </a:tc>
                <a:tc>
                  <a:txBody>
                    <a:bodyPr/>
                    <a:lstStyle/>
                    <a:p>
                      <a:r>
                        <a:rPr lang="en-US" sz="1200" b="0" i="0" u="none" strike="noStrike" cap="none" dirty="0">
                          <a:solidFill>
                            <a:schemeClr val="dk1"/>
                          </a:solidFill>
                          <a:effectLst/>
                          <a:latin typeface="+mn-lt"/>
                          <a:ea typeface="+mn-ea"/>
                          <a:cs typeface="+mn-cs"/>
                          <a:sym typeface="Arial"/>
                        </a:rPr>
                        <a:t>A person may show signs of increased arousal, such as becoming hypervigilant (always on guard); have difficulty sleeping and concentrating; become irritable or have outbursts of anger; or show an exaggerated startle response, such as jumping at any sudden noise.</a:t>
                      </a:r>
                      <a:endParaRPr lang="en-US" sz="1200" dirty="0"/>
                    </a:p>
                  </a:txBody>
                  <a:tcPr marT="45725" marB="45725"/>
                </a:tc>
                <a:extLst>
                  <a:ext uri="{0D108BD9-81ED-4DB2-BD59-A6C34878D82A}">
                    <a16:rowId xmlns:a16="http://schemas.microsoft.com/office/drawing/2014/main" val="2361713258"/>
                  </a:ext>
                </a:extLst>
              </a:tr>
              <a:tr h="787004">
                <a:tc>
                  <a:txBody>
                    <a:bodyPr/>
                    <a:lstStyle/>
                    <a:p>
                      <a:r>
                        <a:rPr lang="en-US" sz="1200" dirty="0"/>
                        <a:t>Emotional numbing</a:t>
                      </a:r>
                    </a:p>
                  </a:txBody>
                  <a:tcPr marT="45725" marB="4572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effectLst/>
                          <a:latin typeface="+mn-lt"/>
                          <a:ea typeface="+mn-ea"/>
                          <a:cs typeface="+mn-cs"/>
                          <a:sym typeface="Arial"/>
                        </a:rPr>
                        <a:t>In PTSD, a person may feel “numb” inside and lose the ability to have loving feelings.</a:t>
                      </a:r>
                    </a:p>
                  </a:txBody>
                  <a:tcPr marT="45725" marB="45725"/>
                </a:tc>
                <a:extLst>
                  <a:ext uri="{0D108BD9-81ED-4DB2-BD59-A6C34878D82A}">
                    <a16:rowId xmlns:a16="http://schemas.microsoft.com/office/drawing/2014/main" val="242045157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txBox="1">
            <a:spLocks noGrp="1"/>
          </p:cNvSpPr>
          <p:nvPr>
            <p:ph type="title"/>
          </p:nvPr>
        </p:nvSpPr>
        <p:spPr>
          <a:xfrm>
            <a:off x="457200" y="381000"/>
            <a:ext cx="8229600" cy="703263"/>
          </a:xfrm>
        </p:spPr>
        <p:txBody>
          <a:bodyPr/>
          <a:lstStyle/>
          <a:p>
            <a:pPr eaLnBrk="1" hangingPunct="1">
              <a:spcBef>
                <a:spcPct val="0"/>
              </a:spcBef>
              <a:buFont typeface="Times New Roman" panose="02020603050405020304" pitchFamily="18" charset="0"/>
              <a:buNone/>
              <a:defRPr/>
            </a:pPr>
            <a:r>
              <a:rPr lang="en-US" altLang="en-US" dirty="0">
                <a:latin typeface="+mn-lt"/>
                <a:ea typeface="ＭＳ Ｐゴシック" panose="020B0600070205080204" pitchFamily="34" charset="-128"/>
                <a:cs typeface="Times New Roman" panose="02020603050405020304" pitchFamily="18" charset="0"/>
                <a:sym typeface="Times New Roman" panose="02020603050405020304" pitchFamily="18" charset="0"/>
              </a:rPr>
              <a:t>Acute Stress Disorder</a:t>
            </a:r>
          </a:p>
        </p:txBody>
      </p:sp>
      <p:sp>
        <p:nvSpPr>
          <p:cNvPr id="54275" name="Content Placeholder 2"/>
          <p:cNvSpPr txBox="1">
            <a:spLocks noGrp="1"/>
          </p:cNvSpPr>
          <p:nvPr>
            <p:ph idx="1"/>
          </p:nvPr>
        </p:nvSpPr>
        <p:spPr>
          <a:xfrm>
            <a:off x="152400" y="2057400"/>
            <a:ext cx="8991600" cy="5078412"/>
          </a:xfrm>
        </p:spPr>
        <p:txBody>
          <a:bodyPr/>
          <a:lstStyle/>
          <a:p>
            <a:pPr marL="255588" indent="-153988" eaLnBrk="1" hangingPunct="1">
              <a:lnSpc>
                <a:spcPct val="90000"/>
              </a:lnSpc>
              <a:buSzTx/>
              <a:buFontTx/>
              <a:buChar char="•"/>
            </a:pPr>
            <a:r>
              <a:rPr lang="en-US" altLang="en-US" sz="2400" b="1"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Acute stress disorder (ASD) </a:t>
            </a: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 A traumatic stress reaction in which the person shows a maladaptive pattern of behavior for a period of 3 days to 1 month following exposure to a traumatic event. Exposure to:</a:t>
            </a:r>
          </a:p>
          <a:p>
            <a:pPr marL="742506" lvl="1" indent="-153988" eaLnBrk="1" hangingPunct="1">
              <a:lnSpc>
                <a:spcPct val="90000"/>
              </a:lnSpc>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Actual or threatened death</a:t>
            </a:r>
          </a:p>
          <a:p>
            <a:pPr marL="742506" lvl="1" indent="-153988" eaLnBrk="1" hangingPunct="1">
              <a:lnSpc>
                <a:spcPct val="90000"/>
              </a:lnSpc>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Serious accident</a:t>
            </a:r>
          </a:p>
          <a:p>
            <a:pPr marL="742506" lvl="1" indent="-153988" eaLnBrk="1" hangingPunct="1">
              <a:lnSpc>
                <a:spcPct val="90000"/>
              </a:lnSpc>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Sexual violation</a:t>
            </a:r>
          </a:p>
          <a:p>
            <a:pPr marL="255588" indent="-153988" eaLnBrk="1" hangingPunct="1">
              <a:lnSpc>
                <a:spcPct val="90000"/>
              </a:lnSpc>
              <a:buSzTx/>
              <a:buFontTx/>
              <a:buChar char="•"/>
            </a:pPr>
            <a:r>
              <a:rPr lang="en-US" altLang="en-US" sz="2400" dirty="0">
                <a:solidFill>
                  <a:srgbClr val="000000"/>
                </a:solidFill>
                <a:latin typeface="Arial" panose="020B0604020202020204" pitchFamily="34" charset="0"/>
                <a:ea typeface="ＭＳ Ｐゴシック" panose="020B0600070205080204" pitchFamily="34" charset="-128"/>
                <a:cs typeface="Times New Roman" panose="02020603050405020304" pitchFamily="18" charset="0"/>
                <a:sym typeface="Arial" panose="020B0604020202020204" pitchFamily="34" charset="0"/>
              </a:rPr>
              <a:t>May be in response to direct exposure, witnessing trauma, or learning about event secondhand.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txBox="1">
            <a:spLocks noGrp="1"/>
          </p:cNvSpPr>
          <p:nvPr>
            <p:ph type="title"/>
          </p:nvPr>
        </p:nvSpPr>
        <p:spPr/>
        <p:txBody>
          <a:bodyPr>
            <a:normAutofit/>
          </a:bodyPr>
          <a:lstStyle/>
          <a:p>
            <a:pPr eaLnBrk="1" hangingPunct="1">
              <a:spcBef>
                <a:spcPct val="0"/>
              </a:spcBef>
              <a:buFont typeface="Times New Roman" panose="02020603050405020304" pitchFamily="18" charset="0"/>
              <a:buNone/>
              <a:defRPr/>
            </a:pPr>
            <a:r>
              <a:rPr lang="en-US" altLang="en-US" sz="2800" dirty="0">
                <a:latin typeface="+mn-lt"/>
                <a:ea typeface="ＭＳ Ｐゴシック" panose="020B0600070205080204" pitchFamily="34" charset="-128"/>
                <a:cs typeface="Times New Roman" panose="02020603050405020304" pitchFamily="18" charset="0"/>
                <a:sym typeface="Times New Roman" panose="02020603050405020304" pitchFamily="18" charset="0"/>
              </a:rPr>
              <a:t>Acute Stress Disorder: Symptoms</a:t>
            </a:r>
          </a:p>
        </p:txBody>
      </p:sp>
      <p:sp>
        <p:nvSpPr>
          <p:cNvPr id="39939" name="Content Placeholder 2"/>
          <p:cNvSpPr txBox="1">
            <a:spLocks noGrp="1"/>
          </p:cNvSpPr>
          <p:nvPr>
            <p:ph idx="1"/>
          </p:nvPr>
        </p:nvSpPr>
        <p:spPr/>
        <p:txBody>
          <a:bodyPr>
            <a:normAutofit fontScale="85000" lnSpcReduction="20000"/>
          </a:bodyPr>
          <a:lstStyle/>
          <a:p>
            <a:pPr marL="101600" indent="0" eaLnBrk="1" hangingPunct="1">
              <a:buSzTx/>
              <a:buFont typeface="Arial"/>
              <a:buNone/>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Symptoms of acute stress disorder may include:</a:t>
            </a:r>
            <a:endParaRPr lang="en-US" altLang="ja-JP"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Intrusive memories</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Disturbing dreams</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Reexperiencing/flashbacks</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Detachment/dissociation from surroundings or self</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Disturbance of sleep</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Irritable or aggressive behavior</a:t>
            </a:r>
          </a:p>
          <a:p>
            <a:pPr marL="255588" indent="-153988" eaLnBrk="1" hangingPunct="1">
              <a:buSzTx/>
              <a:buFontTx/>
              <a:buChar char="•"/>
              <a:defRPr/>
            </a:pPr>
            <a:r>
              <a:rPr lang="en-US" altLang="en-US" sz="24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Exaggerated startle response</a:t>
            </a:r>
          </a:p>
          <a:p>
            <a:pPr marL="255588" indent="-153988" eaLnBrk="1" hangingPunct="1">
              <a:buSzTx/>
              <a:buFontTx/>
              <a:buNone/>
              <a:defRPr/>
            </a:pPr>
            <a:endParaRPr lang="en-US" altLang="en-US"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latin typeface="+mj-lt"/>
              </a:rPr>
              <a:t>Posttraumatic Stress Disorder</a:t>
            </a:r>
          </a:p>
        </p:txBody>
      </p:sp>
      <p:sp>
        <p:nvSpPr>
          <p:cNvPr id="3" name="Text Placeholder 2"/>
          <p:cNvSpPr>
            <a:spLocks noGrp="1"/>
          </p:cNvSpPr>
          <p:nvPr>
            <p:ph type="body" idx="1"/>
          </p:nvPr>
        </p:nvSpPr>
        <p:spPr>
          <a:xfrm>
            <a:off x="457200" y="1600200"/>
            <a:ext cx="4343400" cy="4525963"/>
          </a:xfrm>
        </p:spPr>
        <p:txBody>
          <a:bodyPr>
            <a:normAutofit lnSpcReduction="10000"/>
          </a:bodyPr>
          <a:lstStyle/>
          <a:p>
            <a:pPr marL="101600" indent="0">
              <a:buNone/>
              <a:defRPr/>
            </a:pPr>
            <a:r>
              <a:rPr lang="en-US" sz="2000" dirty="0"/>
              <a:t>Posttraumatic stress disorder (PTSD) </a:t>
            </a:r>
            <a:r>
              <a:rPr lang="en-US" altLang="en-US" sz="2000"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rPr>
              <a:t>–</a:t>
            </a:r>
            <a:r>
              <a:rPr lang="en-US" sz="2000" dirty="0"/>
              <a:t> Prolonged maladaptive reaction lasting longer than 1 month after traumatic experience.</a:t>
            </a:r>
          </a:p>
          <a:p>
            <a:pPr>
              <a:defRPr/>
            </a:pPr>
            <a:r>
              <a:rPr lang="en-US" sz="2000" dirty="0"/>
              <a:t>Many people with acute stress disorder go on to develop PTSD.</a:t>
            </a:r>
          </a:p>
          <a:p>
            <a:pPr>
              <a:defRPr/>
            </a:pPr>
            <a:r>
              <a:rPr lang="en-US" sz="2000" dirty="0"/>
              <a:t>May develop months or years after traumatic event.</a:t>
            </a:r>
          </a:p>
          <a:p>
            <a:pPr>
              <a:defRPr/>
            </a:pPr>
            <a:r>
              <a:rPr lang="en-US" sz="2000" dirty="0"/>
              <a:t>Similar symptoms as acute stress disorder, but persists for months, years, or even decades.</a:t>
            </a:r>
          </a:p>
          <a:p>
            <a:pPr>
              <a:defRPr/>
            </a:pPr>
            <a:endParaRPr lang="en-US" dirty="0"/>
          </a:p>
        </p:txBody>
      </p:sp>
      <p:sp>
        <p:nvSpPr>
          <p:cNvPr id="58372" name="Text Placeholder 3"/>
          <p:cNvSpPr txBox="1">
            <a:spLocks noGrp="1"/>
          </p:cNvSpPr>
          <p:nvPr>
            <p:ph type="body" idx="2"/>
          </p:nvPr>
        </p:nvSpPr>
        <p:spPr>
          <a:xfrm>
            <a:off x="4800600" y="4419600"/>
            <a:ext cx="3938588" cy="1630363"/>
          </a:xfrm>
        </p:spPr>
        <p:txBody>
          <a:bodyPr>
            <a:normAutofit fontScale="77500" lnSpcReduction="20000"/>
          </a:bodyPr>
          <a:lstStyle/>
          <a:p>
            <a:pPr marL="101600" indent="0">
              <a:buSzTx/>
              <a:buFontTx/>
              <a:buNone/>
            </a:pPr>
            <a:r>
              <a:rPr lang="en-US" altLang="en-US" sz="1400" b="1" dirty="0">
                <a:solidFill>
                  <a:srgbClr val="000000"/>
                </a:solidFill>
                <a:latin typeface="Arial" panose="020B0604020202020204" pitchFamily="34" charset="0"/>
                <a:cs typeface="Arial" panose="020B0604020202020204" pitchFamily="34" charset="0"/>
                <a:sym typeface="Arial" panose="020B0604020202020204" pitchFamily="34" charset="0"/>
              </a:rPr>
              <a:t>TRAUMA. </a:t>
            </a:r>
            <a:r>
              <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rPr>
              <a:t>Trauma associated with the development of PTSD may involve combat, acts of terrorism, or violent crimes, including crimes such as mass murders. However, the most frequent source of traumas linked to PTSD is serious motor vehicle accidents.</a:t>
            </a:r>
          </a:p>
          <a:p>
            <a:pPr marL="101600" indent="0">
              <a:buSzTx/>
              <a:buFontTx/>
              <a:buNone/>
            </a:pPr>
            <a:b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br>
            <a:endPar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A photo shows four people hugging each other and crying." title="Trauma"/>
          <p:cNvPicPr>
            <a:picLocks noChangeAspect="1"/>
          </p:cNvPicPr>
          <p:nvPr/>
        </p:nvPicPr>
        <p:blipFill>
          <a:blip r:embed="rId3"/>
          <a:stretch>
            <a:fillRect/>
          </a:stretch>
        </p:blipFill>
        <p:spPr>
          <a:xfrm>
            <a:off x="4824413" y="1790700"/>
            <a:ext cx="3914775" cy="26289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rmAutofit/>
          </a:bodyPr>
          <a:lstStyle/>
          <a:p>
            <a:pPr>
              <a:defRPr/>
            </a:pPr>
            <a:r>
              <a:rPr lang="en-US" sz="2400" dirty="0">
                <a:latin typeface="+mj-lt"/>
              </a:rPr>
              <a:t>Factors Predictive of Posttraumatic Stress Disorder</a:t>
            </a:r>
          </a:p>
        </p:txBody>
      </p:sp>
      <p:graphicFrame>
        <p:nvGraphicFramePr>
          <p:cNvPr id="4" name="Table 3" descr="The table lists two factors predictive of PTSD in trauma survivors.&#10;The table lists the following:&#10;Factors Relating to the Event&#10;• Degree of exposure to trauma &#10;• Severity of the trauma &#10;Factors Relating to the Person or Social Environment&#10;• History of childhood sexual abuse&#10;• Genetic predisposition or vulnerability&#10;• Lack of social support&#10;• Lack of active coping responses in dealing with the traumatic stressor&#10;• Feeling shame&#10;• Detachment or dissociation shortly following the trauma, or feeling numb&#10;• Prior psychiatric history&#10;Sources: Afifi et al., 2010; Elwood et al., 2009; Goenjian et al., 2008; Koenen, Stellman, and Stellman, 2003; North, Oliver, and Pandya, 2012; Ozer et al., 2003; Xie et al., 2009." title="Table 4.5 Factors Predictive of PTSD in Trauma Survivors"/>
          <p:cNvGraphicFramePr>
            <a:graphicFrameLocks noGrp="1"/>
          </p:cNvGraphicFramePr>
          <p:nvPr>
            <p:extLst>
              <p:ext uri="{D42A27DB-BD31-4B8C-83A1-F6EECF244321}">
                <p14:modId xmlns:p14="http://schemas.microsoft.com/office/powerpoint/2010/main" val="3028671867"/>
              </p:ext>
            </p:extLst>
          </p:nvPr>
        </p:nvGraphicFramePr>
        <p:xfrm>
          <a:off x="228600" y="914400"/>
          <a:ext cx="8763000" cy="5029199"/>
        </p:xfrm>
        <a:graphic>
          <a:graphicData uri="http://schemas.openxmlformats.org/drawingml/2006/table">
            <a:tbl>
              <a:tblPr firstRow="1" bandRow="1">
                <a:tableStyleId>{F5AB1C69-6EDB-4FF4-983F-18BD219EF322}</a:tableStyleId>
              </a:tblPr>
              <a:tblGrid>
                <a:gridCol w="3264647">
                  <a:extLst>
                    <a:ext uri="{9D8B030D-6E8A-4147-A177-3AD203B41FA5}">
                      <a16:colId xmlns:a16="http://schemas.microsoft.com/office/drawing/2014/main" val="677516418"/>
                    </a:ext>
                  </a:extLst>
                </a:gridCol>
                <a:gridCol w="5498353">
                  <a:extLst>
                    <a:ext uri="{9D8B030D-6E8A-4147-A177-3AD203B41FA5}">
                      <a16:colId xmlns:a16="http://schemas.microsoft.com/office/drawing/2014/main" val="793341185"/>
                    </a:ext>
                  </a:extLst>
                </a:gridCol>
              </a:tblGrid>
              <a:tr h="504769">
                <a:tc gridSpan="2">
                  <a:txBody>
                    <a:bodyPr/>
                    <a:lstStyle/>
                    <a:p>
                      <a:r>
                        <a:rPr lang="en-US" sz="1800" dirty="0"/>
                        <a:t>Table 4.5 Factors Predictive of PTSD in Trauma Survivors</a:t>
                      </a:r>
                    </a:p>
                  </a:txBody>
                  <a:tcPr marT="45710" marB="45710"/>
                </a:tc>
                <a:tc hMerge="1">
                  <a:txBody>
                    <a:bodyPr/>
                    <a:lstStyle/>
                    <a:p>
                      <a:endParaRPr lang="en-US" dirty="0"/>
                    </a:p>
                  </a:txBody>
                  <a:tcPr/>
                </a:tc>
                <a:extLst>
                  <a:ext uri="{0D108BD9-81ED-4DB2-BD59-A6C34878D82A}">
                    <a16:rowId xmlns:a16="http://schemas.microsoft.com/office/drawing/2014/main" val="3846646751"/>
                  </a:ext>
                </a:extLst>
              </a:tr>
              <a:tr h="717193">
                <a:tc>
                  <a:txBody>
                    <a:bodyPr/>
                    <a:lstStyle/>
                    <a:p>
                      <a:r>
                        <a:rPr lang="en-US" sz="1600" b="1" dirty="0"/>
                        <a:t>Factors</a:t>
                      </a:r>
                      <a:r>
                        <a:rPr lang="en-US" sz="1600" b="1" baseline="0" dirty="0"/>
                        <a:t> Relating to the Event</a:t>
                      </a:r>
                      <a:endParaRPr lang="en-US" sz="1600" b="1" dirty="0"/>
                    </a:p>
                  </a:txBody>
                  <a:tcPr marT="45710" marB="45710" anchor="ctr"/>
                </a:tc>
                <a:tc>
                  <a:txBody>
                    <a:bodyPr/>
                    <a:lstStyle/>
                    <a:p>
                      <a:r>
                        <a:rPr lang="en-US" sz="1600" b="1" dirty="0"/>
                        <a:t>Factors Relating to the Person or Social Environment</a:t>
                      </a:r>
                    </a:p>
                  </a:txBody>
                  <a:tcPr marT="45710" marB="45710" anchor="ctr"/>
                </a:tc>
                <a:extLst>
                  <a:ext uri="{0D108BD9-81ED-4DB2-BD59-A6C34878D82A}">
                    <a16:rowId xmlns:a16="http://schemas.microsoft.com/office/drawing/2014/main" val="3391507942"/>
                  </a:ext>
                </a:extLst>
              </a:tr>
              <a:tr h="504769">
                <a:tc>
                  <a:txBody>
                    <a:bodyPr/>
                    <a:lstStyle/>
                    <a:p>
                      <a:r>
                        <a:rPr lang="en-US" sz="1400" dirty="0"/>
                        <a:t>Degree of exposure to trauma</a:t>
                      </a:r>
                    </a:p>
                  </a:txBody>
                  <a:tcPr marT="45710" marB="45710" anchor="ctr"/>
                </a:tc>
                <a:tc>
                  <a:txBody>
                    <a:bodyPr/>
                    <a:lstStyle/>
                    <a:p>
                      <a:r>
                        <a:rPr lang="en-US" sz="1400" dirty="0"/>
                        <a:t>History of childhood sexual abuse</a:t>
                      </a:r>
                    </a:p>
                  </a:txBody>
                  <a:tcPr marT="45710" marB="45710" anchor="ctr"/>
                </a:tc>
                <a:extLst>
                  <a:ext uri="{0D108BD9-81ED-4DB2-BD59-A6C34878D82A}">
                    <a16:rowId xmlns:a16="http://schemas.microsoft.com/office/drawing/2014/main" val="106673648"/>
                  </a:ext>
                </a:extLst>
              </a:tr>
              <a:tr h="504769">
                <a:tc>
                  <a:txBody>
                    <a:bodyPr/>
                    <a:lstStyle/>
                    <a:p>
                      <a:r>
                        <a:rPr lang="en-US" sz="1400" dirty="0"/>
                        <a:t>Severity of the trauma</a:t>
                      </a:r>
                    </a:p>
                  </a:txBody>
                  <a:tcPr marT="45710" marB="45710" anchor="ctr"/>
                </a:tc>
                <a:tc>
                  <a:txBody>
                    <a:bodyPr/>
                    <a:lstStyle/>
                    <a:p>
                      <a:r>
                        <a:rPr lang="en-US" sz="1400" dirty="0"/>
                        <a:t>Genetic predisposition or vulnerability</a:t>
                      </a:r>
                    </a:p>
                  </a:txBody>
                  <a:tcPr marT="45710" marB="45710" anchor="ctr"/>
                </a:tc>
                <a:extLst>
                  <a:ext uri="{0D108BD9-81ED-4DB2-BD59-A6C34878D82A}">
                    <a16:rowId xmlns:a16="http://schemas.microsoft.com/office/drawing/2014/main" val="14960311"/>
                  </a:ext>
                </a:extLst>
              </a:tr>
              <a:tr h="504769">
                <a:tc>
                  <a:txBody>
                    <a:bodyPr/>
                    <a:lstStyle/>
                    <a:p>
                      <a:endParaRPr lang="en-US" sz="1400" dirty="0"/>
                    </a:p>
                  </a:txBody>
                  <a:tcPr marT="45710" marB="45710" anchor="ctr"/>
                </a:tc>
                <a:tc>
                  <a:txBody>
                    <a:bodyPr/>
                    <a:lstStyle/>
                    <a:p>
                      <a:r>
                        <a:rPr lang="en-US" sz="1400" dirty="0"/>
                        <a:t>Lack of social support</a:t>
                      </a:r>
                    </a:p>
                  </a:txBody>
                  <a:tcPr marT="45710" marB="45710" anchor="ctr"/>
                </a:tc>
                <a:extLst>
                  <a:ext uri="{0D108BD9-81ED-4DB2-BD59-A6C34878D82A}">
                    <a16:rowId xmlns:a16="http://schemas.microsoft.com/office/drawing/2014/main" val="572460607"/>
                  </a:ext>
                </a:extLst>
              </a:tr>
              <a:tr h="641696">
                <a:tc>
                  <a:txBody>
                    <a:bodyPr/>
                    <a:lstStyle/>
                    <a:p>
                      <a:endParaRPr lang="en-US" sz="1400" dirty="0"/>
                    </a:p>
                  </a:txBody>
                  <a:tcPr marT="45710" marB="45710" anchor="ctr"/>
                </a:tc>
                <a:tc>
                  <a:txBody>
                    <a:bodyPr/>
                    <a:lstStyle/>
                    <a:p>
                      <a:r>
                        <a:rPr lang="en-US" sz="1400" dirty="0"/>
                        <a:t>Lack of active coping responses in dealing with the traumatic stressor</a:t>
                      </a:r>
                    </a:p>
                  </a:txBody>
                  <a:tcPr marT="45710" marB="45710" anchor="ctr"/>
                </a:tc>
                <a:extLst>
                  <a:ext uri="{0D108BD9-81ED-4DB2-BD59-A6C34878D82A}">
                    <a16:rowId xmlns:a16="http://schemas.microsoft.com/office/drawing/2014/main" val="137957480"/>
                  </a:ext>
                </a:extLst>
              </a:tr>
              <a:tr h="504769">
                <a:tc>
                  <a:txBody>
                    <a:bodyPr/>
                    <a:lstStyle/>
                    <a:p>
                      <a:endParaRPr lang="en-US" sz="1400" dirty="0"/>
                    </a:p>
                  </a:txBody>
                  <a:tcPr marT="45710" marB="45710" anchor="ctr"/>
                </a:tc>
                <a:tc>
                  <a:txBody>
                    <a:bodyPr/>
                    <a:lstStyle/>
                    <a:p>
                      <a:r>
                        <a:rPr lang="en-US" sz="1400" dirty="0"/>
                        <a:t>Feeling shame</a:t>
                      </a:r>
                    </a:p>
                  </a:txBody>
                  <a:tcPr marT="45710" marB="45710" anchor="ctr"/>
                </a:tc>
                <a:extLst>
                  <a:ext uri="{0D108BD9-81ED-4DB2-BD59-A6C34878D82A}">
                    <a16:rowId xmlns:a16="http://schemas.microsoft.com/office/drawing/2014/main" val="2090682001"/>
                  </a:ext>
                </a:extLst>
              </a:tr>
              <a:tr h="641696">
                <a:tc>
                  <a:txBody>
                    <a:bodyPr/>
                    <a:lstStyle/>
                    <a:p>
                      <a:endParaRPr lang="en-US" sz="1400" dirty="0"/>
                    </a:p>
                  </a:txBody>
                  <a:tcPr marT="45710" marB="45710" anchor="ctr"/>
                </a:tc>
                <a:tc>
                  <a:txBody>
                    <a:bodyPr/>
                    <a:lstStyle/>
                    <a:p>
                      <a:r>
                        <a:rPr lang="en-US" sz="1400" dirty="0"/>
                        <a:t>Detachment or dissociation shortly</a:t>
                      </a:r>
                      <a:r>
                        <a:rPr lang="en-US" sz="1400" baseline="0" dirty="0"/>
                        <a:t> following the trauma, or feeling numb </a:t>
                      </a:r>
                      <a:endParaRPr lang="en-US" sz="1400" dirty="0"/>
                    </a:p>
                  </a:txBody>
                  <a:tcPr marT="45710" marB="45710" anchor="ctr"/>
                </a:tc>
                <a:extLst>
                  <a:ext uri="{0D108BD9-81ED-4DB2-BD59-A6C34878D82A}">
                    <a16:rowId xmlns:a16="http://schemas.microsoft.com/office/drawing/2014/main" val="1837006818"/>
                  </a:ext>
                </a:extLst>
              </a:tr>
              <a:tr h="504769">
                <a:tc>
                  <a:txBody>
                    <a:bodyPr/>
                    <a:lstStyle/>
                    <a:p>
                      <a:endParaRPr lang="en-US" sz="1400" dirty="0"/>
                    </a:p>
                  </a:txBody>
                  <a:tcPr marT="45710" marB="45710" anchor="ctr"/>
                </a:tc>
                <a:tc>
                  <a:txBody>
                    <a:bodyPr/>
                    <a:lstStyle/>
                    <a:p>
                      <a:r>
                        <a:rPr lang="en-US" sz="1400" dirty="0"/>
                        <a:t>Prior</a:t>
                      </a:r>
                      <a:r>
                        <a:rPr lang="en-US" sz="1400" baseline="0" dirty="0"/>
                        <a:t> psychiatric history</a:t>
                      </a:r>
                      <a:endParaRPr lang="en-US" sz="1400" dirty="0"/>
                    </a:p>
                  </a:txBody>
                  <a:tcPr marT="45710" marB="45710" anchor="ctr"/>
                </a:tc>
                <a:extLst>
                  <a:ext uri="{0D108BD9-81ED-4DB2-BD59-A6C34878D82A}">
                    <a16:rowId xmlns:a16="http://schemas.microsoft.com/office/drawing/2014/main" val="4001581295"/>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txBox="1">
            <a:spLocks noGrp="1"/>
          </p:cNvSpPr>
          <p:nvPr>
            <p:ph type="title"/>
          </p:nvPr>
        </p:nvSpPr>
        <p:spPr>
          <a:xfrm>
            <a:off x="152400" y="287338"/>
            <a:ext cx="8839200" cy="627062"/>
          </a:xfrm>
        </p:spPr>
        <p:txBody>
          <a:bodyPr>
            <a:normAutofit/>
          </a:bodyPr>
          <a:lstStyle/>
          <a:p>
            <a:pPr eaLnBrk="1" hangingPunct="1">
              <a:spcBef>
                <a:spcPct val="0"/>
              </a:spcBef>
              <a:buFont typeface="Times New Roman" panose="02020603050405020304" pitchFamily="18" charset="0"/>
              <a:buNone/>
              <a:defRPr/>
            </a:pPr>
            <a:r>
              <a:rPr lang="en-US" altLang="en-US" sz="2400" dirty="0">
                <a:latin typeface="+mn-lt"/>
                <a:ea typeface="ＭＳ Ｐゴシック" panose="020B0600070205080204" pitchFamily="34" charset="-128"/>
                <a:cs typeface="Times New Roman" panose="02020603050405020304" pitchFamily="18" charset="0"/>
                <a:sym typeface="Times New Roman" panose="02020603050405020304" pitchFamily="18" charset="0"/>
              </a:rPr>
              <a:t>Treatment Approaches: Cognitive Behavioral Therapy</a:t>
            </a:r>
          </a:p>
        </p:txBody>
      </p:sp>
      <p:sp>
        <p:nvSpPr>
          <p:cNvPr id="45059" name="Content Placeholder 2"/>
          <p:cNvSpPr txBox="1">
            <a:spLocks noGrp="1"/>
          </p:cNvSpPr>
          <p:nvPr>
            <p:ph idx="1"/>
          </p:nvPr>
        </p:nvSpPr>
        <p:spPr>
          <a:xfrm>
            <a:off x="457200" y="914400"/>
            <a:ext cx="8229600" cy="5724842"/>
          </a:xfrm>
        </p:spPr>
        <p:txBody>
          <a:bodyPr>
            <a:normAutofit/>
          </a:bodyPr>
          <a:lstStyle/>
          <a:p>
            <a:pPr marL="255588" indent="-153988" eaLnBrk="1" hangingPunct="1">
              <a:buSzTx/>
              <a:buFontTx/>
              <a:buChar char="•"/>
              <a:defRPr/>
            </a:pPr>
            <a:r>
              <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Cognitive-behavioral therapy has produced impressive results in treating PTSD.</a:t>
            </a:r>
          </a:p>
          <a:p>
            <a:pPr marL="742506" lvl="1" indent="-153988" eaLnBrk="1" hangingPunct="1">
              <a:buSzTx/>
              <a:buFontTx/>
              <a:buChar char="•"/>
              <a:defRPr/>
            </a:pPr>
            <a:r>
              <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rPr>
              <a:t>Repeated exposure to cues and emotions associated with the trauma, allowing extinction to occur. </a:t>
            </a:r>
          </a:p>
          <a:p>
            <a:pPr marL="742506" lvl="1" indent="-153988" eaLnBrk="1" hangingPunct="1">
              <a:buSzTx/>
              <a:buFontTx/>
              <a:buChar char="•"/>
              <a:defRPr/>
            </a:pPr>
            <a:r>
              <a:rPr lang="en-US" altLang="en-US" sz="2800" i="1"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rPr>
              <a:t>Prolonged exposure </a:t>
            </a:r>
            <a:r>
              <a:rPr lang="en-US" altLang="en-US" sz="2800" dirty="0">
                <a:solidFill>
                  <a:srgbClr val="000000"/>
                </a:solidFill>
                <a:ea typeface="ＭＳ Ｐゴシック" panose="020B0600070205080204" pitchFamily="34" charset="-128"/>
                <a:cs typeface="Times New Roman" panose="02020603050405020304" pitchFamily="18" charset="0"/>
                <a:sym typeface="Arial" panose="020B0604020202020204" pitchFamily="34" charset="0"/>
              </a:rPr>
              <a:t>– An intense form of exposure in which a person reexperiences the traumatic event in imagination or in real life without seeking to escape from the anxiety.</a:t>
            </a:r>
          </a:p>
          <a:p>
            <a:pPr marL="742506" lvl="1" indent="-153988" eaLnBrk="1" hangingPunct="1">
              <a:buSzTx/>
              <a:buFontTx/>
              <a:buChar char="•"/>
              <a:defRPr/>
            </a:pPr>
            <a:endPar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a:p>
            <a:pPr marL="255588" indent="-153988" eaLnBrk="1" hangingPunct="1">
              <a:buSzTx/>
              <a:buFontTx/>
              <a:buNone/>
              <a:defRPr/>
            </a:pPr>
            <a:endParaRPr lang="en-US" altLang="en-US" sz="2800" dirty="0">
              <a:solidFill>
                <a:srgbClr val="000000"/>
              </a:solidFill>
              <a:latin typeface="+mn-lt"/>
              <a:ea typeface="ＭＳ Ｐゴシック" panose="020B0600070205080204" pitchFamily="34" charset="-128"/>
              <a:cs typeface="Times New Roman" panose="02020603050405020304" pitchFamily="18" charset="0"/>
              <a:sym typeface="Arial" panose="020B0604020202020204" pitchFamily="34" charset="0"/>
            </a:endParaRPr>
          </a:p>
        </p:txBody>
      </p:sp>
    </p:spTree>
  </p:cSld>
  <p:clrMapOvr>
    <a:masterClrMapping/>
  </p:clrMapOvr>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1524</TotalTime>
  <Words>977</Words>
  <Application>Microsoft Macintosh PowerPoint</Application>
  <PresentationFormat>On-screen Show (4:3)</PresentationFormat>
  <Paragraphs>93</Paragraphs>
  <Slides>11</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Noto Sans Symbols</vt:lpstr>
      <vt:lpstr>Arial</vt:lpstr>
      <vt:lpstr>Calibri</vt:lpstr>
      <vt:lpstr>Gill Sans MT</vt:lpstr>
      <vt:lpstr>Times New Roman</vt:lpstr>
      <vt:lpstr>Verdana</vt:lpstr>
      <vt:lpstr>508 Lecture</vt:lpstr>
      <vt:lpstr>Gallery</vt:lpstr>
      <vt:lpstr>Post –traumatic stress disorder</vt:lpstr>
      <vt:lpstr>Traumatic Stress Disorders</vt:lpstr>
      <vt:lpstr>Traumatic Stress Disorders: Overview</vt:lpstr>
      <vt:lpstr>Traumatic Stress Disorders: Common Features</vt:lpstr>
      <vt:lpstr>Acute Stress Disorder</vt:lpstr>
      <vt:lpstr>Acute Stress Disorder: Symptoms</vt:lpstr>
      <vt:lpstr>Posttraumatic Stress Disorder</vt:lpstr>
      <vt:lpstr>Factors Predictive of Posttraumatic Stress Disorder</vt:lpstr>
      <vt:lpstr>Treatment Approaches: Cognitive Behavioral Therapy</vt:lpstr>
      <vt:lpstr>Additional Treatment Approaches</vt:lpstr>
      <vt:lpstr>Erasing Disturbing Memories</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uczecca</dc:creator>
  <cp:lastModifiedBy>Levy, Elijah</cp:lastModifiedBy>
  <cp:revision>126</cp:revision>
  <dcterms:created xsi:type="dcterms:W3CDTF">2011-09-13T01:43:51Z</dcterms:created>
  <dcterms:modified xsi:type="dcterms:W3CDTF">2020-09-05T18:36:23Z</dcterms:modified>
</cp:coreProperties>
</file>