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63"/>
  </p:normalViewPr>
  <p:slideViewPr>
    <p:cSldViewPr snapToGrid="0" snapToObjects="1">
      <p:cViewPr varScale="1">
        <p:scale>
          <a:sx n="86" d="100"/>
          <a:sy n="86" d="100"/>
        </p:scale>
        <p:origin x="232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290F-CA1F-2649-9E86-9CAB23C4A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20D0F-B368-3A46-8E0C-D6C6946C2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6B243-F2BA-C84A-999B-E5564215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16E27-994F-2141-A3B8-F1900C9D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3F604-B757-2D43-BF9B-3B6F92F3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F24A5-6F73-784A-A6ED-4980D3BBA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204ED-C33C-094D-B3B5-19544EE00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CFF3A-9EED-E34F-8478-EB8AD67D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60578-D8A4-4244-848C-C35F5D811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35B-F9A2-C847-BE0B-4B6C2D99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8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EE5AC-1783-8948-8DF4-6512CB5E6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D05D6-4DA8-8948-92AE-2462CB4CF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0FCCD-BF91-9549-8D0F-71A7F10B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EBA49-E3D7-CD44-BFD2-7838289F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B064-C33E-EB46-9F7A-2AE3C2C6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6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6AA85-75E9-5947-84F5-7ACA279A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39B08-8571-DA44-B480-CC3E76520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EA461-4F38-9441-BA37-805DE2501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9E82A-74FE-0B4F-BC72-029D4CA0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45CBD-7405-4142-9EDF-8525AE4E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8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6EB5-A2EA-E54D-B8F1-A33BDC367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DB468-740C-C24E-A247-34536417B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2BF10-CF17-CA40-9348-84D9A4B5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D6C9-F915-C94D-B46D-3A0D3652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6051C-291C-D748-BC00-5181477B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0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1AE9B-7F4B-4E4E-9D9D-E9CDB665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0052-87A4-2344-80AF-3047FBF18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7FFC9-C2E3-844C-B75A-FF1373D71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372DF-4D09-334D-8CCB-DE7361FB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EEDBD-C22D-A541-BFE0-94964D7A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FA3ED-922D-D14E-852C-F5A86079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9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E962-AE58-E04E-B21B-A38DB6CD1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6F5E5-9991-E640-9632-4CC0EA836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1A7AC-C3BC-A444-A885-C6BCACEEE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B14C0-96D5-504E-B609-E9861F2FC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ED6D3-B4C5-E341-96D6-18D8BD8AD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54470F-C654-5B49-8886-D83111EF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232BB-22F3-8645-904B-EF8588DD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3DEAC-330D-D240-BD52-6C818D70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6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ABE8-9893-2343-9574-756F6BA7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684BF6-C58F-2847-9B0D-259133F8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D960A-61B5-0D43-AFBC-29C13A8E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FB239E-2D74-B147-9628-ED760089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7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E1CC0-89B8-3047-BCD9-494A1BCA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E22FD-6D58-9340-9DEF-3DB55B93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3AF54-89C2-BB43-9814-09C62BAF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2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6D58-5F4D-5E46-9797-1B95FBB7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BCA37-3DC0-EE40-9BB4-4CCA5DE8A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EBCC5-0642-6145-8861-DB46649C8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236E8-D521-4247-AC38-224E411D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CFE9E-948A-FA45-B619-6BCC91E4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EE562-2D74-3C49-8FBD-0862FCAB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7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87B04-60D1-BD46-A74D-942AA801A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93C0B-4F92-4F4A-B4EF-D177B653F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0B9BF-8105-2045-9A21-C7735225A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CCF3D-1811-6B40-AD22-F3BA9F76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5F61A-7184-514E-872C-34BA8CDE5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CEAC2-3067-A045-A8EB-17CAAB28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6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9EF184-6033-B64B-B52D-4F24B8F9D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8EF73-59D2-DA4F-BE35-ADCAA68BF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DC543-2BDC-FA49-B948-F0226A71A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F9814-77B6-0B4A-8F98-3827A01BC261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8B0D6-BBB5-9D46-A173-E936ACC74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BD708-A0CD-2140-BC94-8DD11AD44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D7E04-8BCC-F749-A2EC-F28FBAA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4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6EFB7-EA67-234D-B2C7-5816C72F0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176" y="319201"/>
            <a:ext cx="3206224" cy="636101"/>
          </a:xfrm>
        </p:spPr>
        <p:txBody>
          <a:bodyPr>
            <a:normAutofit/>
          </a:bodyPr>
          <a:lstStyle/>
          <a:p>
            <a:r>
              <a:rPr lang="en-US" sz="3600" b="1" dirty="0"/>
              <a:t>What is Leisure?</a:t>
            </a:r>
          </a:p>
        </p:txBody>
      </p:sp>
      <p:pic>
        <p:nvPicPr>
          <p:cNvPr id="7" name="Graphic 6" descr="Gymnast - Floor Routine">
            <a:extLst>
              <a:ext uri="{FF2B5EF4-FFF2-40B4-BE49-F238E27FC236}">
                <a16:creationId xmlns:a16="http://schemas.microsoft.com/office/drawing/2014/main" id="{E00D4200-55C3-0F71-D75E-C2178F7FE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2" y="1793846"/>
            <a:ext cx="2154220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F187D-29A1-7D42-A16F-844D6262C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914" y="1169234"/>
            <a:ext cx="9142395" cy="5186596"/>
          </a:xfrm>
        </p:spPr>
        <p:txBody>
          <a:bodyPr anchor="ctr">
            <a:normAutofit lnSpcReduction="10000"/>
          </a:bodyPr>
          <a:lstStyle/>
          <a:p>
            <a:r>
              <a:rPr lang="en-US" altLang="en-US" sz="2000" dirty="0"/>
              <a:t>Leisure is an activity freely chosen by you</a:t>
            </a:r>
          </a:p>
          <a:p>
            <a:r>
              <a:rPr lang="en-US" altLang="en-US" sz="2000" dirty="0"/>
              <a:t>It may be spontaneous; provides intrinsic pleasure; are emotionally engaged; immediate intrinsic value; is self-determined.</a:t>
            </a:r>
          </a:p>
          <a:p>
            <a:r>
              <a:rPr lang="en-US" altLang="en-US" sz="2000" dirty="0"/>
              <a:t>In Latin-- it means “to be permitted” in French it means license</a:t>
            </a:r>
          </a:p>
          <a:p>
            <a:r>
              <a:rPr lang="en-US" altLang="en-US" sz="2000" dirty="0"/>
              <a:t>Benefits of Leisure:</a:t>
            </a:r>
          </a:p>
          <a:p>
            <a:r>
              <a:rPr lang="en-US" altLang="en-US" sz="2000" dirty="0"/>
              <a:t>1) adds meaning and purpose to life</a:t>
            </a:r>
          </a:p>
          <a:p>
            <a:r>
              <a:rPr lang="en-US" altLang="en-US" sz="2000" dirty="0"/>
              <a:t>2) helps develop new skills that generalize to other areas of life</a:t>
            </a:r>
          </a:p>
          <a:p>
            <a:r>
              <a:rPr lang="en-US" altLang="en-US" sz="2000" dirty="0"/>
              <a:t>3) enables us to discover more about ourselves; underlying talents</a:t>
            </a:r>
          </a:p>
          <a:p>
            <a:r>
              <a:rPr lang="en-US" altLang="en-US" sz="2000" dirty="0"/>
              <a:t>4) empowers you to clarify what is and isn’t important in life; how you spend your free time</a:t>
            </a:r>
          </a:p>
          <a:p>
            <a:pPr marL="0" indent="0">
              <a:buNone/>
            </a:pPr>
            <a:endParaRPr lang="en-US" altLang="en-US" sz="1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/>
              <a:t>	Leisure means freedom and there are 2 kinds of freedom: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/>
              <a:t>	1) Freedom from:  this is freedom from physical constraints such as our obligations to work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/>
              <a:t>	2) Freedom to:  means we choose what activities to pursue that brings us pleasure</a:t>
            </a:r>
          </a:p>
          <a:p>
            <a:pPr marL="0" indent="0">
              <a:buNone/>
            </a:pPr>
            <a:endParaRPr lang="en-US" sz="15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666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75AB4-4E80-A64A-9872-4CC5D9E55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3" y="269823"/>
            <a:ext cx="8382893" cy="6242947"/>
          </a:xfrm>
        </p:spPr>
        <p:txBody>
          <a:bodyPr anchor="ctr"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100" dirty="0">
                <a:solidFill>
                  <a:schemeClr val="tx2"/>
                </a:solidFill>
              </a:rPr>
              <a:t>	</a:t>
            </a:r>
            <a:r>
              <a:rPr lang="en-US" sz="2400" dirty="0"/>
              <a:t>The most satisfying leisure activities involve active choice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/>
              <a:t>	</a:t>
            </a: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800" dirty="0"/>
              <a:t>Leisure means giving yourself the freedom to enjoy an activity.</a:t>
            </a: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800" dirty="0"/>
              <a:t>We know that an accumulation of stress hormones may help suppress the body’s protective white blood cells and partially disable the immune system.</a:t>
            </a: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800" dirty="0"/>
              <a:t>Without leisure life lacks balance and perspective.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/>
              <a:t>	Work is an activity that is planned and disciplined-- we make an effort at work, concentrate and are steadfast in purpose.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/>
              <a:t>	Play is enhanced by increased emotional involvement and spontaneity-- not effort.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dirty="0"/>
              <a:t>	Remember-- you are entitled to have fun and to feel good about yourself.</a:t>
            </a:r>
          </a:p>
          <a:p>
            <a:pPr marL="0" indent="0">
              <a:buNone/>
            </a:pPr>
            <a:endParaRPr lang="en-US" sz="11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Person with Idea">
            <a:extLst>
              <a:ext uri="{FF2B5EF4-FFF2-40B4-BE49-F238E27FC236}">
                <a16:creationId xmlns:a16="http://schemas.microsoft.com/office/drawing/2014/main" id="{E14AFF36-39CF-00B2-C8D7-BA819A455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3902" y="1629089"/>
            <a:ext cx="2447845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1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BDED99-B35B-4FEE-A274-8E8DB6FEE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02473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lendar on table">
            <a:extLst>
              <a:ext uri="{FF2B5EF4-FFF2-40B4-BE49-F238E27FC236}">
                <a16:creationId xmlns:a16="http://schemas.microsoft.com/office/drawing/2014/main" id="{E6B61D60-8602-F952-B51F-8A759C13D3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61" r="46528" b="-1"/>
          <a:stretch/>
        </p:blipFill>
        <p:spPr>
          <a:xfrm>
            <a:off x="7968222" y="10"/>
            <a:ext cx="4223778" cy="6857990"/>
          </a:xfrm>
          <a:custGeom>
            <a:avLst/>
            <a:gdLst/>
            <a:ahLst/>
            <a:cxnLst/>
            <a:rect l="l" t="t" r="r" b="b"/>
            <a:pathLst>
              <a:path w="4223778" h="6865951">
                <a:moveTo>
                  <a:pt x="478794" y="0"/>
                </a:moveTo>
                <a:lnTo>
                  <a:pt x="4223778" y="0"/>
                </a:lnTo>
                <a:lnTo>
                  <a:pt x="4223778" y="6865951"/>
                </a:lnTo>
                <a:lnTo>
                  <a:pt x="52221" y="6865951"/>
                </a:lnTo>
                <a:lnTo>
                  <a:pt x="49989" y="6844695"/>
                </a:lnTo>
                <a:cubicBezTo>
                  <a:pt x="46440" y="6810509"/>
                  <a:pt x="42891" y="6776323"/>
                  <a:pt x="41304" y="6765443"/>
                </a:cubicBezTo>
                <a:cubicBezTo>
                  <a:pt x="35681" y="6732842"/>
                  <a:pt x="13533" y="6716945"/>
                  <a:pt x="11182" y="6694817"/>
                </a:cubicBezTo>
                <a:cubicBezTo>
                  <a:pt x="16764" y="6697663"/>
                  <a:pt x="14835" y="6635151"/>
                  <a:pt x="10913" y="6627127"/>
                </a:cubicBezTo>
                <a:cubicBezTo>
                  <a:pt x="19564" y="6579282"/>
                  <a:pt x="-12861" y="6585665"/>
                  <a:pt x="5999" y="6527525"/>
                </a:cubicBezTo>
                <a:cubicBezTo>
                  <a:pt x="12287" y="6468687"/>
                  <a:pt x="19003" y="6409739"/>
                  <a:pt x="7685" y="6346547"/>
                </a:cubicBezTo>
                <a:cubicBezTo>
                  <a:pt x="31149" y="6240430"/>
                  <a:pt x="5895" y="6134229"/>
                  <a:pt x="12535" y="6084924"/>
                </a:cubicBezTo>
                <a:cubicBezTo>
                  <a:pt x="14696" y="6024961"/>
                  <a:pt x="53867" y="6020785"/>
                  <a:pt x="45320" y="5989742"/>
                </a:cubicBezTo>
                <a:cubicBezTo>
                  <a:pt x="41264" y="5940899"/>
                  <a:pt x="43258" y="5932095"/>
                  <a:pt x="40418" y="5889597"/>
                </a:cubicBezTo>
                <a:cubicBezTo>
                  <a:pt x="20860" y="5848611"/>
                  <a:pt x="51187" y="5792775"/>
                  <a:pt x="49796" y="5755774"/>
                </a:cubicBezTo>
                <a:cubicBezTo>
                  <a:pt x="43522" y="5734342"/>
                  <a:pt x="37368" y="5692606"/>
                  <a:pt x="49956" y="5684909"/>
                </a:cubicBezTo>
                <a:cubicBezTo>
                  <a:pt x="52825" y="5660429"/>
                  <a:pt x="62553" y="5623499"/>
                  <a:pt x="67011" y="5608897"/>
                </a:cubicBezTo>
                <a:lnTo>
                  <a:pt x="76701" y="5597290"/>
                </a:lnTo>
                <a:cubicBezTo>
                  <a:pt x="87717" y="5587442"/>
                  <a:pt x="82431" y="5550877"/>
                  <a:pt x="89120" y="5529641"/>
                </a:cubicBezTo>
                <a:cubicBezTo>
                  <a:pt x="69291" y="5496375"/>
                  <a:pt x="118554" y="5526326"/>
                  <a:pt x="94330" y="5470852"/>
                </a:cubicBezTo>
                <a:cubicBezTo>
                  <a:pt x="95483" y="5449506"/>
                  <a:pt x="114690" y="5429653"/>
                  <a:pt x="116139" y="5390946"/>
                </a:cubicBezTo>
                <a:cubicBezTo>
                  <a:pt x="127589" y="5337323"/>
                  <a:pt x="132794" y="5338384"/>
                  <a:pt x="135560" y="5284344"/>
                </a:cubicBezTo>
                <a:cubicBezTo>
                  <a:pt x="143629" y="5226223"/>
                  <a:pt x="148113" y="5192743"/>
                  <a:pt x="158141" y="5143920"/>
                </a:cubicBezTo>
                <a:cubicBezTo>
                  <a:pt x="170128" y="5118849"/>
                  <a:pt x="159838" y="5102006"/>
                  <a:pt x="174950" y="5088188"/>
                </a:cubicBezTo>
                <a:cubicBezTo>
                  <a:pt x="197620" y="5107654"/>
                  <a:pt x="181875" y="4983257"/>
                  <a:pt x="203603" y="5010764"/>
                </a:cubicBezTo>
                <a:lnTo>
                  <a:pt x="258582" y="4919969"/>
                </a:lnTo>
                <a:cubicBezTo>
                  <a:pt x="238838" y="4883087"/>
                  <a:pt x="271098" y="4853332"/>
                  <a:pt x="287910" y="4849612"/>
                </a:cubicBezTo>
                <a:cubicBezTo>
                  <a:pt x="294156" y="4811643"/>
                  <a:pt x="286101" y="4834074"/>
                  <a:pt x="305439" y="4799017"/>
                </a:cubicBezTo>
                <a:cubicBezTo>
                  <a:pt x="322572" y="4758926"/>
                  <a:pt x="352642" y="4705848"/>
                  <a:pt x="373456" y="4667754"/>
                </a:cubicBezTo>
                <a:cubicBezTo>
                  <a:pt x="384080" y="4649919"/>
                  <a:pt x="401158" y="4670663"/>
                  <a:pt x="407944" y="4574050"/>
                </a:cubicBezTo>
                <a:cubicBezTo>
                  <a:pt x="408098" y="4548109"/>
                  <a:pt x="427782" y="4503327"/>
                  <a:pt x="425133" y="4462469"/>
                </a:cubicBezTo>
                <a:lnTo>
                  <a:pt x="433890" y="4364681"/>
                </a:lnTo>
                <a:cubicBezTo>
                  <a:pt x="430018" y="4339230"/>
                  <a:pt x="435361" y="4287915"/>
                  <a:pt x="440691" y="4222147"/>
                </a:cubicBezTo>
                <a:cubicBezTo>
                  <a:pt x="451463" y="4164562"/>
                  <a:pt x="497377" y="4067298"/>
                  <a:pt x="503057" y="3977136"/>
                </a:cubicBezTo>
                <a:cubicBezTo>
                  <a:pt x="519229" y="3939837"/>
                  <a:pt x="472839" y="3875689"/>
                  <a:pt x="507582" y="3776020"/>
                </a:cubicBezTo>
                <a:cubicBezTo>
                  <a:pt x="497716" y="3757477"/>
                  <a:pt x="518006" y="3707185"/>
                  <a:pt x="521577" y="3692206"/>
                </a:cubicBezTo>
                <a:cubicBezTo>
                  <a:pt x="525148" y="3677227"/>
                  <a:pt x="526352" y="3687655"/>
                  <a:pt x="529009" y="3686147"/>
                </a:cubicBezTo>
                <a:cubicBezTo>
                  <a:pt x="531848" y="3650325"/>
                  <a:pt x="545504" y="3563351"/>
                  <a:pt x="551870" y="3514534"/>
                </a:cubicBezTo>
                <a:cubicBezTo>
                  <a:pt x="561331" y="3487751"/>
                  <a:pt x="581973" y="3426419"/>
                  <a:pt x="567205" y="3393248"/>
                </a:cubicBezTo>
                <a:cubicBezTo>
                  <a:pt x="585208" y="3400657"/>
                  <a:pt x="563566" y="3353906"/>
                  <a:pt x="579630" y="3344723"/>
                </a:cubicBezTo>
                <a:cubicBezTo>
                  <a:pt x="592861" y="3339338"/>
                  <a:pt x="589379" y="3323900"/>
                  <a:pt x="592672" y="3310978"/>
                </a:cubicBezTo>
                <a:cubicBezTo>
                  <a:pt x="605351" y="3299735"/>
                  <a:pt x="594296" y="3237176"/>
                  <a:pt x="589270" y="3216655"/>
                </a:cubicBezTo>
                <a:cubicBezTo>
                  <a:pt x="566909" y="3160431"/>
                  <a:pt x="626099" y="3142203"/>
                  <a:pt x="609663" y="3096973"/>
                </a:cubicBezTo>
                <a:cubicBezTo>
                  <a:pt x="609191" y="3084373"/>
                  <a:pt x="615889" y="3033331"/>
                  <a:pt x="618886" y="3023628"/>
                </a:cubicBezTo>
                <a:lnTo>
                  <a:pt x="630425" y="2998646"/>
                </a:lnTo>
                <a:lnTo>
                  <a:pt x="640017" y="2995914"/>
                </a:lnTo>
                <a:lnTo>
                  <a:pt x="643600" y="2978244"/>
                </a:lnTo>
                <a:lnTo>
                  <a:pt x="659520" y="2950805"/>
                </a:lnTo>
                <a:cubicBezTo>
                  <a:pt x="620152" y="2937671"/>
                  <a:pt x="687598" y="2860550"/>
                  <a:pt x="650890" y="2864933"/>
                </a:cubicBezTo>
                <a:cubicBezTo>
                  <a:pt x="663707" y="2817056"/>
                  <a:pt x="662078" y="2779813"/>
                  <a:pt x="640210" y="2741864"/>
                </a:cubicBezTo>
                <a:cubicBezTo>
                  <a:pt x="634452" y="2649732"/>
                  <a:pt x="665268" y="2597914"/>
                  <a:pt x="639387" y="2510931"/>
                </a:cubicBezTo>
                <a:cubicBezTo>
                  <a:pt x="645574" y="2407642"/>
                  <a:pt x="671719" y="2317589"/>
                  <a:pt x="680438" y="2227415"/>
                </a:cubicBezTo>
                <a:cubicBezTo>
                  <a:pt x="664175" y="2189847"/>
                  <a:pt x="704423" y="2141655"/>
                  <a:pt x="688135" y="2054289"/>
                </a:cubicBezTo>
                <a:cubicBezTo>
                  <a:pt x="683239" y="2048201"/>
                  <a:pt x="684029" y="1979567"/>
                  <a:pt x="681480" y="1972202"/>
                </a:cubicBezTo>
                <a:lnTo>
                  <a:pt x="686247" y="1917474"/>
                </a:lnTo>
                <a:lnTo>
                  <a:pt x="679783" y="1862721"/>
                </a:lnTo>
                <a:cubicBezTo>
                  <a:pt x="683677" y="1851209"/>
                  <a:pt x="688980" y="1824057"/>
                  <a:pt x="686639" y="1818227"/>
                </a:cubicBezTo>
                <a:lnTo>
                  <a:pt x="658235" y="1742488"/>
                </a:lnTo>
                <a:cubicBezTo>
                  <a:pt x="645662" y="1715201"/>
                  <a:pt x="661423" y="1719638"/>
                  <a:pt x="636990" y="1638389"/>
                </a:cubicBezTo>
                <a:cubicBezTo>
                  <a:pt x="626351" y="1601441"/>
                  <a:pt x="629414" y="1617134"/>
                  <a:pt x="602059" y="1570807"/>
                </a:cubicBezTo>
                <a:lnTo>
                  <a:pt x="570903" y="1513173"/>
                </a:lnTo>
                <a:cubicBezTo>
                  <a:pt x="570781" y="1503175"/>
                  <a:pt x="550561" y="1468055"/>
                  <a:pt x="550438" y="1458058"/>
                </a:cubicBezTo>
                <a:cubicBezTo>
                  <a:pt x="556848" y="1428101"/>
                  <a:pt x="546263" y="1422712"/>
                  <a:pt x="531416" y="1385478"/>
                </a:cubicBezTo>
                <a:cubicBezTo>
                  <a:pt x="527790" y="1370753"/>
                  <a:pt x="490725" y="1304050"/>
                  <a:pt x="501981" y="1265452"/>
                </a:cubicBezTo>
                <a:cubicBezTo>
                  <a:pt x="501825" y="1234781"/>
                  <a:pt x="490462" y="1187660"/>
                  <a:pt x="487370" y="1141743"/>
                </a:cubicBezTo>
                <a:cubicBezTo>
                  <a:pt x="484278" y="1095826"/>
                  <a:pt x="483852" y="1028118"/>
                  <a:pt x="483427" y="989948"/>
                </a:cubicBezTo>
                <a:cubicBezTo>
                  <a:pt x="483001" y="951779"/>
                  <a:pt x="494678" y="945984"/>
                  <a:pt x="484820" y="912725"/>
                </a:cubicBezTo>
                <a:cubicBezTo>
                  <a:pt x="467566" y="854951"/>
                  <a:pt x="510777" y="860797"/>
                  <a:pt x="475093" y="812798"/>
                </a:cubicBezTo>
                <a:cubicBezTo>
                  <a:pt x="461960" y="787034"/>
                  <a:pt x="498505" y="551948"/>
                  <a:pt x="461972" y="450605"/>
                </a:cubicBezTo>
                <a:cubicBezTo>
                  <a:pt x="470167" y="357604"/>
                  <a:pt x="458694" y="431306"/>
                  <a:pt x="465015" y="372906"/>
                </a:cubicBezTo>
                <a:cubicBezTo>
                  <a:pt x="503427" y="364177"/>
                  <a:pt x="489736" y="290341"/>
                  <a:pt x="490377" y="246134"/>
                </a:cubicBezTo>
                <a:cubicBezTo>
                  <a:pt x="491019" y="201927"/>
                  <a:pt x="449725" y="138160"/>
                  <a:pt x="468864" y="107666"/>
                </a:cubicBezTo>
                <a:cubicBezTo>
                  <a:pt x="468282" y="89794"/>
                  <a:pt x="477749" y="76947"/>
                  <a:pt x="477167" y="59075"/>
                </a:cubicBezTo>
                <a:lnTo>
                  <a:pt x="472992" y="1456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A2B18-F33E-644A-9D2D-38B113433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2" y="224852"/>
            <a:ext cx="7944787" cy="628087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000" dirty="0"/>
              <a:t>	How Do We Spend Our Free Time?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	Reflect on how you spend your free time-- and what do you realize?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	What are some ways you spend your free time?</a:t>
            </a:r>
          </a:p>
          <a:p>
            <a:pPr lvl="1">
              <a:buFontTx/>
              <a:buNone/>
            </a:pPr>
            <a:r>
              <a:rPr lang="en-US" altLang="en-US" sz="2000" dirty="0"/>
              <a:t>	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en-US" sz="1800" dirty="0"/>
              <a:t>Some take mini-vacations which are brief vacations scattered throughout the year that allows you to escape, regroup, unplug and gain perspective.</a:t>
            </a:r>
          </a:p>
          <a:p>
            <a:pPr marL="800100" lvl="1" indent="-342900">
              <a:buFont typeface="+mj-lt"/>
              <a:buAutoNum type="arabicParenR"/>
            </a:pPr>
            <a:endParaRPr lang="en-US" altLang="en-US" sz="1800" dirty="0"/>
          </a:p>
          <a:p>
            <a:pPr marL="800100" lvl="1" indent="-342900">
              <a:buFont typeface="+mj-lt"/>
              <a:buAutoNum type="arabicParenR"/>
            </a:pPr>
            <a:r>
              <a:rPr lang="en-US" altLang="en-US" sz="1800" dirty="0"/>
              <a:t>	Workaholics typically have an overwhelming need to achieve-- finding   their most consistent rewards at work. </a:t>
            </a:r>
          </a:p>
          <a:p>
            <a:pPr marL="800100" lvl="1" indent="-342900">
              <a:buFont typeface="+mj-lt"/>
              <a:buAutoNum type="arabicParenR"/>
            </a:pPr>
            <a:endParaRPr lang="en-US" altLang="en-US" sz="1800" dirty="0"/>
          </a:p>
          <a:p>
            <a:pPr marL="800100" lvl="1" indent="-342900">
              <a:buFont typeface="+mj-lt"/>
              <a:buAutoNum type="arabicParenR"/>
            </a:pPr>
            <a:r>
              <a:rPr lang="en-US" altLang="en-US" sz="1800" dirty="0"/>
              <a:t>	The family wants them home instead of at work.</a:t>
            </a:r>
          </a:p>
          <a:p>
            <a:pPr marL="800100" lvl="1" indent="-342900">
              <a:buFont typeface="+mj-lt"/>
              <a:buAutoNum type="arabicParenR"/>
            </a:pPr>
            <a:endParaRPr lang="en-US" altLang="en-US" sz="1800" dirty="0"/>
          </a:p>
          <a:p>
            <a:pPr marL="800100" lvl="1" indent="-342900">
              <a:buFont typeface="+mj-lt"/>
              <a:buAutoNum type="arabicParenR"/>
            </a:pPr>
            <a:r>
              <a:rPr lang="en-US" altLang="en-US" sz="1800" dirty="0"/>
              <a:t>	However-- they feel more in control of their lives when they are working.  </a:t>
            </a:r>
          </a:p>
          <a:p>
            <a:pPr marL="800100" lvl="1" indent="-342900">
              <a:buFont typeface="+mj-lt"/>
              <a:buAutoNum type="arabicParenR"/>
            </a:pPr>
            <a:endParaRPr lang="en-US" altLang="en-US" sz="1800" dirty="0"/>
          </a:p>
          <a:p>
            <a:pPr marL="800100" lvl="1" indent="-342900">
              <a:buFont typeface="+mj-lt"/>
              <a:buAutoNum type="arabicParenR"/>
            </a:pPr>
            <a:r>
              <a:rPr lang="en-US" altLang="en-US" sz="1800" dirty="0"/>
              <a:t>	They prefer the office to home.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382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8C1D-B04D-B64C-B09F-10A57A1BF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9743" y="319088"/>
            <a:ext cx="7852525" cy="585787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Identify leisure activities and assign them in the categories below:</a:t>
            </a:r>
          </a:p>
          <a:p>
            <a:pPr marL="514350" indent="-514350">
              <a:buFont typeface="+mj-lt"/>
              <a:buAutoNum type="arabicParenR"/>
            </a:pPr>
            <a:endParaRPr lang="en-US" altLang="en-US" sz="2400" dirty="0"/>
          </a:p>
          <a:p>
            <a:pPr marL="514350" indent="-514350">
              <a:buFont typeface="+mj-lt"/>
              <a:buAutoNum type="arabicParenR"/>
            </a:pPr>
            <a:r>
              <a:rPr lang="en-US" altLang="en-US" sz="2400" dirty="0"/>
              <a:t>Companionship: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sz="2400" dirty="0"/>
              <a:t>Temporary Disengagement: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sz="2400" dirty="0"/>
              <a:t>Comfortable Solitude: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sz="2400" dirty="0"/>
              <a:t>Expressive Solitude: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sz="2400" dirty="0"/>
              <a:t>Expressive Service: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sz="2400"/>
              <a:t>Solitary:</a:t>
            </a: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Are leisure activities geared toward self-improvement?</a:t>
            </a:r>
          </a:p>
          <a:p>
            <a:pPr>
              <a:buFontTx/>
              <a:buNone/>
            </a:pPr>
            <a:r>
              <a:rPr lang="en-US" altLang="en-US" sz="2000" dirty="0"/>
              <a:t>	Which ones are?</a:t>
            </a:r>
          </a:p>
          <a:p>
            <a:pPr>
              <a:buFontTx/>
              <a:buNone/>
            </a:pPr>
            <a:r>
              <a:rPr lang="en-US" altLang="en-US" sz="2000" dirty="0"/>
              <a:t>	Which ones aren’t?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22ABFD-67AB-1142-9E27-35F01230C296}"/>
              </a:ext>
            </a:extLst>
          </p:cNvPr>
          <p:cNvSpPr txBox="1"/>
          <p:nvPr/>
        </p:nvSpPr>
        <p:spPr>
          <a:xfrm>
            <a:off x="36829" y="0"/>
            <a:ext cx="293968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Running</a:t>
            </a:r>
          </a:p>
          <a:p>
            <a:r>
              <a:rPr lang="en-US" dirty="0"/>
              <a:t>Swimming</a:t>
            </a:r>
          </a:p>
          <a:p>
            <a:r>
              <a:rPr lang="en-US" dirty="0"/>
              <a:t>Drawing</a:t>
            </a:r>
          </a:p>
          <a:p>
            <a:r>
              <a:rPr lang="en-US" dirty="0"/>
              <a:t>Creative Writing</a:t>
            </a:r>
          </a:p>
          <a:p>
            <a:r>
              <a:rPr lang="en-US" dirty="0"/>
              <a:t>Listening to music</a:t>
            </a:r>
          </a:p>
          <a:p>
            <a:r>
              <a:rPr lang="en-US" dirty="0"/>
              <a:t>Yoga</a:t>
            </a:r>
          </a:p>
          <a:p>
            <a:r>
              <a:rPr lang="en-US" dirty="0"/>
              <a:t>Meditation</a:t>
            </a:r>
          </a:p>
          <a:p>
            <a:r>
              <a:rPr lang="en-US" dirty="0"/>
              <a:t>Volunteering</a:t>
            </a:r>
          </a:p>
          <a:p>
            <a:r>
              <a:rPr lang="en-US" dirty="0"/>
              <a:t>Photography</a:t>
            </a:r>
          </a:p>
          <a:p>
            <a:r>
              <a:rPr lang="en-US" dirty="0"/>
              <a:t>Guided Imagery</a:t>
            </a:r>
          </a:p>
          <a:p>
            <a:r>
              <a:rPr lang="en-US" dirty="0"/>
              <a:t>Visualization</a:t>
            </a:r>
          </a:p>
          <a:p>
            <a:r>
              <a:rPr lang="en-US" dirty="0"/>
              <a:t>Golfing</a:t>
            </a:r>
          </a:p>
          <a:p>
            <a:r>
              <a:rPr lang="en-US" dirty="0"/>
              <a:t>Playing Football</a:t>
            </a:r>
          </a:p>
          <a:p>
            <a:r>
              <a:rPr lang="en-US" dirty="0"/>
              <a:t>Walking in Nature Center</a:t>
            </a:r>
          </a:p>
          <a:p>
            <a:r>
              <a:rPr lang="en-US" dirty="0"/>
              <a:t>Shopping</a:t>
            </a:r>
          </a:p>
          <a:p>
            <a:r>
              <a:rPr lang="en-US" dirty="0"/>
              <a:t>Sailing</a:t>
            </a:r>
          </a:p>
          <a:p>
            <a:r>
              <a:rPr lang="en-US" dirty="0"/>
              <a:t>Snowboarding</a:t>
            </a:r>
          </a:p>
          <a:p>
            <a:r>
              <a:rPr lang="en-US" dirty="0"/>
              <a:t>Surfing</a:t>
            </a:r>
          </a:p>
          <a:p>
            <a:r>
              <a:rPr lang="en-US" dirty="0"/>
              <a:t>Gardening</a:t>
            </a:r>
          </a:p>
          <a:p>
            <a:r>
              <a:rPr lang="en-US" dirty="0"/>
              <a:t>Hiking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Cooking</a:t>
            </a:r>
          </a:p>
          <a:p>
            <a:r>
              <a:rPr lang="en-US" dirty="0"/>
              <a:t>Playing musical instrument</a:t>
            </a:r>
          </a:p>
          <a:p>
            <a:r>
              <a:rPr lang="en-US" dirty="0"/>
              <a:t>Camping</a:t>
            </a:r>
          </a:p>
          <a:p>
            <a:r>
              <a:rPr lang="en-US" dirty="0"/>
              <a:t>Road Trip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59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454</Words>
  <Application>Microsoft Macintosh PowerPoint</Application>
  <PresentationFormat>Widescreen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What is Leisure?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Leisure?</dc:title>
  <dc:creator>Levy, Elijah</dc:creator>
  <cp:lastModifiedBy>Levy, Elijah</cp:lastModifiedBy>
  <cp:revision>10</cp:revision>
  <dcterms:created xsi:type="dcterms:W3CDTF">2024-02-09T02:16:42Z</dcterms:created>
  <dcterms:modified xsi:type="dcterms:W3CDTF">2024-02-09T04:39:44Z</dcterms:modified>
</cp:coreProperties>
</file>