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53" r:id="rId1"/>
  </p:sldMasterIdLst>
  <p:notesMasterIdLst>
    <p:notesMasterId r:id="rId58"/>
  </p:notesMasterIdLst>
  <p:handoutMasterIdLst>
    <p:handoutMasterId r:id="rId59"/>
  </p:handoutMasterIdLst>
  <p:sldIdLst>
    <p:sldId id="923" r:id="rId2"/>
    <p:sldId id="955" r:id="rId3"/>
    <p:sldId id="924" r:id="rId4"/>
    <p:sldId id="964" r:id="rId5"/>
    <p:sldId id="604" r:id="rId6"/>
    <p:sldId id="925" r:id="rId7"/>
    <p:sldId id="930" r:id="rId8"/>
    <p:sldId id="958" r:id="rId9"/>
    <p:sldId id="956" r:id="rId10"/>
    <p:sldId id="957" r:id="rId11"/>
    <p:sldId id="926" r:id="rId12"/>
    <p:sldId id="927" r:id="rId13"/>
    <p:sldId id="928" r:id="rId14"/>
    <p:sldId id="950" r:id="rId15"/>
    <p:sldId id="949" r:id="rId16"/>
    <p:sldId id="921" r:id="rId17"/>
    <p:sldId id="934" r:id="rId18"/>
    <p:sldId id="935" r:id="rId19"/>
    <p:sldId id="936" r:id="rId20"/>
    <p:sldId id="951" r:id="rId21"/>
    <p:sldId id="954" r:id="rId22"/>
    <p:sldId id="937" r:id="rId23"/>
    <p:sldId id="938" r:id="rId24"/>
    <p:sldId id="931" r:id="rId25"/>
    <p:sldId id="973" r:id="rId26"/>
    <p:sldId id="974" r:id="rId27"/>
    <p:sldId id="610" r:id="rId28"/>
    <p:sldId id="968" r:id="rId29"/>
    <p:sldId id="953" r:id="rId30"/>
    <p:sldId id="908" r:id="rId31"/>
    <p:sldId id="932" r:id="rId32"/>
    <p:sldId id="612" r:id="rId33"/>
    <p:sldId id="758" r:id="rId34"/>
    <p:sldId id="614" r:id="rId35"/>
    <p:sldId id="965" r:id="rId36"/>
    <p:sldId id="979" r:id="rId37"/>
    <p:sldId id="969" r:id="rId38"/>
    <p:sldId id="970" r:id="rId39"/>
    <p:sldId id="975" r:id="rId40"/>
    <p:sldId id="976" r:id="rId41"/>
    <p:sldId id="977" r:id="rId42"/>
    <p:sldId id="978" r:id="rId43"/>
    <p:sldId id="980" r:id="rId44"/>
    <p:sldId id="981" r:id="rId45"/>
    <p:sldId id="821" r:id="rId46"/>
    <p:sldId id="982" r:id="rId47"/>
    <p:sldId id="983" r:id="rId48"/>
    <p:sldId id="984" r:id="rId49"/>
    <p:sldId id="985" r:id="rId50"/>
    <p:sldId id="960" r:id="rId51"/>
    <p:sldId id="986" r:id="rId52"/>
    <p:sldId id="961" r:id="rId53"/>
    <p:sldId id="962" r:id="rId54"/>
    <p:sldId id="967" r:id="rId55"/>
    <p:sldId id="972" r:id="rId56"/>
    <p:sldId id="971" r:id="rId57"/>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89767" autoAdjust="0"/>
  </p:normalViewPr>
  <p:slideViewPr>
    <p:cSldViewPr>
      <p:cViewPr varScale="1">
        <p:scale>
          <a:sx n="66" d="100"/>
          <a:sy n="66" d="100"/>
        </p:scale>
        <p:origin x="-744" y="-96"/>
      </p:cViewPr>
      <p:guideLst>
        <p:guide orient="horz" pos="2160"/>
        <p:guide pos="288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163" d="100"/>
        <a:sy n="163" d="100"/>
      </p:scale>
      <p:origin x="0" y="1400"/>
    </p:cViewPr>
  </p:sorterViewPr>
  <p:notesViewPr>
    <p:cSldViewPr>
      <p:cViewPr varScale="1">
        <p:scale>
          <a:sx n="38" d="100"/>
          <a:sy n="38" d="100"/>
        </p:scale>
        <p:origin x="-1530" y="-7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2" tIns="46966" rIns="93932" bIns="46966" numCol="1" anchor="t" anchorCtr="0" compatLnSpc="1">
            <a:prstTxWarp prst="textNoShape">
              <a:avLst/>
            </a:prstTxWarp>
          </a:bodyPr>
          <a:lstStyle>
            <a:lvl1pPr>
              <a:defRPr sz="1200">
                <a:latin typeface="Times New Roman" charset="0"/>
              </a:defRPr>
            </a:lvl1pPr>
          </a:lstStyle>
          <a:p>
            <a:pPr>
              <a:defRPr/>
            </a:pPr>
            <a:endParaRPr lang="en-US"/>
          </a:p>
        </p:txBody>
      </p:sp>
      <p:sp>
        <p:nvSpPr>
          <p:cNvPr id="47107" name="Rectangle 3"/>
          <p:cNvSpPr>
            <a:spLocks noGrp="1" noChangeArrowheads="1"/>
          </p:cNvSpPr>
          <p:nvPr>
            <p:ph type="dt" sz="quarter" idx="1"/>
          </p:nvPr>
        </p:nvSpPr>
        <p:spPr bwMode="auto">
          <a:xfrm>
            <a:off x="4010342" y="0"/>
            <a:ext cx="3066733" cy="468154"/>
          </a:xfrm>
          <a:prstGeom prst="rect">
            <a:avLst/>
          </a:prstGeom>
          <a:noFill/>
          <a:ln w="9525">
            <a:noFill/>
            <a:miter lim="800000"/>
            <a:headEnd/>
            <a:tailEnd/>
          </a:ln>
          <a:effectLst/>
        </p:spPr>
        <p:txBody>
          <a:bodyPr vert="horz" wrap="square" lIns="93932" tIns="46966" rIns="93932" bIns="46966"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47108" name="Rectangle 4"/>
          <p:cNvSpPr>
            <a:spLocks noGrp="1" noChangeArrowheads="1"/>
          </p:cNvSpPr>
          <p:nvPr>
            <p:ph type="ftr" sz="quarter" idx="2"/>
          </p:nvPr>
        </p:nvSpPr>
        <p:spPr bwMode="auto">
          <a:xfrm>
            <a:off x="0" y="8894921"/>
            <a:ext cx="3066733" cy="468154"/>
          </a:xfrm>
          <a:prstGeom prst="rect">
            <a:avLst/>
          </a:prstGeom>
          <a:noFill/>
          <a:ln w="9525">
            <a:noFill/>
            <a:miter lim="800000"/>
            <a:headEnd/>
            <a:tailEnd/>
          </a:ln>
          <a:effectLst/>
        </p:spPr>
        <p:txBody>
          <a:bodyPr vert="horz" wrap="square" lIns="93932" tIns="46966" rIns="93932" bIns="46966" numCol="1" anchor="b" anchorCtr="0" compatLnSpc="1">
            <a:prstTxWarp prst="textNoShape">
              <a:avLst/>
            </a:prstTxWarp>
          </a:bodyPr>
          <a:lstStyle>
            <a:lvl1pPr>
              <a:defRPr sz="1200">
                <a:latin typeface="Times New Roman" charset="0"/>
              </a:defRPr>
            </a:lvl1pPr>
          </a:lstStyle>
          <a:p>
            <a:pPr>
              <a:defRPr/>
            </a:pPr>
            <a:r>
              <a:rPr lang="en-US" smtClean="0"/>
              <a:t>Schizophrenia Spectrum Disorders</a:t>
            </a:r>
            <a:endParaRPr lang="en-US"/>
          </a:p>
        </p:txBody>
      </p:sp>
      <p:sp>
        <p:nvSpPr>
          <p:cNvPr id="47109" name="Rectangle 5"/>
          <p:cNvSpPr>
            <a:spLocks noGrp="1" noChangeArrowheads="1"/>
          </p:cNvSpPr>
          <p:nvPr>
            <p:ph type="sldNum" sz="quarter" idx="3"/>
          </p:nvPr>
        </p:nvSpPr>
        <p:spPr bwMode="auto">
          <a:xfrm>
            <a:off x="4010342" y="8894921"/>
            <a:ext cx="3066733" cy="468154"/>
          </a:xfrm>
          <a:prstGeom prst="rect">
            <a:avLst/>
          </a:prstGeom>
          <a:noFill/>
          <a:ln w="9525">
            <a:noFill/>
            <a:miter lim="800000"/>
            <a:headEnd/>
            <a:tailEnd/>
          </a:ln>
          <a:effectLst/>
        </p:spPr>
        <p:txBody>
          <a:bodyPr vert="horz" wrap="square" lIns="93932" tIns="46966" rIns="93932" bIns="46966" numCol="1" anchor="b" anchorCtr="0" compatLnSpc="1">
            <a:prstTxWarp prst="textNoShape">
              <a:avLst/>
            </a:prstTxWarp>
          </a:bodyPr>
          <a:lstStyle>
            <a:lvl1pPr algn="r">
              <a:defRPr sz="1200">
                <a:latin typeface="Times New Roman" charset="0"/>
              </a:defRPr>
            </a:lvl1pPr>
          </a:lstStyle>
          <a:p>
            <a:pPr>
              <a:defRPr/>
            </a:pPr>
            <a:fld id="{41E885FE-2447-4419-94E7-A0284B6C01E5}" type="slidenum">
              <a:rPr lang="en-US"/>
              <a:pPr>
                <a:defRPr/>
              </a:pPr>
              <a:t>‹#›</a:t>
            </a:fld>
            <a:endParaRPr lang="en-US"/>
          </a:p>
        </p:txBody>
      </p:sp>
    </p:spTree>
    <p:extLst>
      <p:ext uri="{BB962C8B-B14F-4D97-AF65-F5344CB8AC3E}">
        <p14:creationId xmlns:p14="http://schemas.microsoft.com/office/powerpoint/2010/main" val="164902388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lvl1pPr>
              <a:defRPr kumimoji="0" sz="1200">
                <a:latin typeface="Times New Roman"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43610" y="4447461"/>
            <a:ext cx="5189855" cy="421338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4010342" y="0"/>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lvl1pPr algn="r">
              <a:defRPr kumimoji="0" sz="1200">
                <a:latin typeface="Times New Roman" charset="0"/>
              </a:defRPr>
            </a:lvl1pPr>
          </a:lstStyle>
          <a:p>
            <a:pPr>
              <a:defRPr/>
            </a:pPr>
            <a:endParaRPr lang="en-US"/>
          </a:p>
        </p:txBody>
      </p:sp>
      <p:sp>
        <p:nvSpPr>
          <p:cNvPr id="2054" name="Rectangle 6"/>
          <p:cNvSpPr>
            <a:spLocks noGrp="1" noChangeArrowheads="1"/>
          </p:cNvSpPr>
          <p:nvPr>
            <p:ph type="ftr" sz="quarter" idx="4"/>
          </p:nvPr>
        </p:nvSpPr>
        <p:spPr bwMode="auto">
          <a:xfrm>
            <a:off x="0" y="8894921"/>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b" anchorCtr="0" compatLnSpc="1">
            <a:prstTxWarp prst="textNoShape">
              <a:avLst/>
            </a:prstTxWarp>
          </a:bodyPr>
          <a:lstStyle>
            <a:lvl1pPr>
              <a:defRPr kumimoji="0" sz="1200">
                <a:latin typeface="Times New Roman" charset="0"/>
              </a:defRPr>
            </a:lvl1pPr>
          </a:lstStyle>
          <a:p>
            <a:pPr>
              <a:defRPr/>
            </a:pPr>
            <a:r>
              <a:rPr lang="en-US" smtClean="0"/>
              <a:t>Schizophrenia Spectrum Disorders</a:t>
            </a:r>
            <a:endParaRPr lang="en-US"/>
          </a:p>
        </p:txBody>
      </p:sp>
      <p:sp>
        <p:nvSpPr>
          <p:cNvPr id="2055" name="Rectangle 7"/>
          <p:cNvSpPr>
            <a:spLocks noGrp="1" noChangeArrowheads="1"/>
          </p:cNvSpPr>
          <p:nvPr>
            <p:ph type="sldNum" sz="quarter" idx="5"/>
          </p:nvPr>
        </p:nvSpPr>
        <p:spPr bwMode="auto">
          <a:xfrm>
            <a:off x="4010342" y="8894921"/>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b" anchorCtr="0" compatLnSpc="1">
            <a:prstTxWarp prst="textNoShape">
              <a:avLst/>
            </a:prstTxWarp>
          </a:bodyPr>
          <a:lstStyle>
            <a:lvl1pPr algn="r">
              <a:defRPr kumimoji="0" sz="1200">
                <a:latin typeface="Times New Roman" charset="0"/>
              </a:defRPr>
            </a:lvl1pPr>
          </a:lstStyle>
          <a:p>
            <a:pPr>
              <a:defRPr/>
            </a:pPr>
            <a:fld id="{3B853A20-B1BB-4310-9C2D-D218DC062E38}" type="slidenum">
              <a:rPr lang="en-US"/>
              <a:pPr>
                <a:defRPr/>
              </a:pPr>
              <a:t>‹#›</a:t>
            </a:fld>
            <a:endParaRPr lang="en-US"/>
          </a:p>
        </p:txBody>
      </p:sp>
    </p:spTree>
    <p:extLst>
      <p:ext uri="{BB962C8B-B14F-4D97-AF65-F5344CB8AC3E}">
        <p14:creationId xmlns:p14="http://schemas.microsoft.com/office/powerpoint/2010/main" val="239969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853A20-B1BB-4310-9C2D-D218DC062E38}"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3458080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Discuss “psychosis” and what that means…having an episode. How long can one last?</a:t>
            </a:r>
          </a:p>
          <a:p>
            <a:pPr>
              <a:spcBef>
                <a:spcPct val="0"/>
              </a:spcBef>
            </a:pPr>
            <a:r>
              <a:rPr lang="en-US" dirty="0"/>
              <a:t>What other types of hallucinations can they experience? Visual?</a:t>
            </a:r>
          </a:p>
          <a:p>
            <a:pPr>
              <a:spcBef>
                <a:spcPct val="0"/>
              </a:spcBef>
            </a:pPr>
            <a:r>
              <a:rPr lang="en-US" dirty="0"/>
              <a:t>What do the voices typically tell them?</a:t>
            </a:r>
          </a:p>
          <a:p>
            <a:pPr>
              <a:spcBef>
                <a:spcPct val="0"/>
              </a:spcBef>
            </a:pPr>
            <a:r>
              <a:rPr lang="en-US" dirty="0"/>
              <a:t>How about delusions? Religious in nature? Grandiose? Could be dangerous for us….if the delusion is we are the devil.</a:t>
            </a: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C86E0D-C4A1-4B50-B0FD-1ADCCD1D6045}" type="slidenum">
              <a:rPr lang="en-US"/>
              <a:pPr fontAlgn="base">
                <a:spcBef>
                  <a:spcPct val="0"/>
                </a:spcBef>
                <a:spcAft>
                  <a:spcPct val="0"/>
                </a:spcAft>
              </a:pPr>
              <a:t>5</a:t>
            </a:fld>
            <a:endParaRPr lang="en-US"/>
          </a:p>
        </p:txBody>
      </p:sp>
      <p:sp>
        <p:nvSpPr>
          <p:cNvPr id="2" name="Footer Placeholder 1"/>
          <p:cNvSpPr>
            <a:spLocks noGrp="1"/>
          </p:cNvSpPr>
          <p:nvPr>
            <p:ph type="ftr" sz="quarter" idx="10"/>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159071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Schizophrenia Spectrum Disorders</a:t>
            </a:r>
            <a:endParaRPr lang="en-US"/>
          </a:p>
        </p:txBody>
      </p:sp>
      <p:sp>
        <p:nvSpPr>
          <p:cNvPr id="5" name="Slide Number Placeholder 4"/>
          <p:cNvSpPr>
            <a:spLocks noGrp="1"/>
          </p:cNvSpPr>
          <p:nvPr>
            <p:ph type="sldNum" sz="quarter" idx="11"/>
          </p:nvPr>
        </p:nvSpPr>
        <p:spPr/>
        <p:txBody>
          <a:bodyPr/>
          <a:lstStyle/>
          <a:p>
            <a:pPr>
              <a:defRPr/>
            </a:pPr>
            <a:fld id="{3B853A20-B1BB-4310-9C2D-D218DC062E38}" type="slidenum">
              <a:rPr lang="en-US" smtClean="0"/>
              <a:pPr>
                <a:defRPr/>
              </a:pPr>
              <a:t>8</a:t>
            </a:fld>
            <a:endParaRPr lang="en-US"/>
          </a:p>
        </p:txBody>
      </p:sp>
    </p:spTree>
    <p:extLst>
      <p:ext uri="{BB962C8B-B14F-4D97-AF65-F5344CB8AC3E}">
        <p14:creationId xmlns:p14="http://schemas.microsoft.com/office/powerpoint/2010/main" val="7338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F2076-3244-4CA6-8853-989F9D1F4E6B}" type="slidenum">
              <a:rPr lang="en-US"/>
              <a:pPr fontAlgn="base">
                <a:spcBef>
                  <a:spcPct val="0"/>
                </a:spcBef>
                <a:spcAft>
                  <a:spcPct val="0"/>
                </a:spcAft>
              </a:pPr>
              <a:t>27</a:t>
            </a:fld>
            <a:endParaRPr lang="en-US"/>
          </a:p>
        </p:txBody>
      </p:sp>
      <p:sp>
        <p:nvSpPr>
          <p:cNvPr id="2" name="Footer Placeholder 1"/>
          <p:cNvSpPr>
            <a:spLocks noGrp="1"/>
          </p:cNvSpPr>
          <p:nvPr>
            <p:ph type="ftr" sz="quarter" idx="10"/>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760550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Discuss the correlation to drug use. There are studies that loosely link heavy marijuana usage to damage to the brain, which is related to onset of schizophrenia. Sometimes, one is genetically predisposed and a drug related episode can trigger onset of Sz.</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2BCBFD-58F3-4B5C-B7A2-1A604C0E3D18}" type="slidenum">
              <a:rPr lang="en-US"/>
              <a:pPr fontAlgn="base">
                <a:spcBef>
                  <a:spcPct val="0"/>
                </a:spcBef>
                <a:spcAft>
                  <a:spcPct val="0"/>
                </a:spcAft>
              </a:pPr>
              <a:t>32</a:t>
            </a:fld>
            <a:endParaRPr lang="en-US"/>
          </a:p>
        </p:txBody>
      </p:sp>
      <p:sp>
        <p:nvSpPr>
          <p:cNvPr id="2" name="Footer Placeholder 1"/>
          <p:cNvSpPr>
            <a:spLocks noGrp="1"/>
          </p:cNvSpPr>
          <p:nvPr>
            <p:ph type="ftr" sz="quarter" idx="10"/>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413111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Discuss the correlation to drug use. There are studies that loosely link heavy marijuana usage to damage to the brain, which is related to onset of schizophrenia. Sometimes, one is genetically predisposed and a drug related episode can trigger onset of Sz.</a:t>
            </a: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AF009-B380-4168-B52C-D906A55C3980}" type="slidenum">
              <a:rPr lang="en-US"/>
              <a:pPr fontAlgn="base">
                <a:spcBef>
                  <a:spcPct val="0"/>
                </a:spcBef>
                <a:spcAft>
                  <a:spcPct val="0"/>
                </a:spcAft>
              </a:pPr>
              <a:t>34</a:t>
            </a:fld>
            <a:endParaRPr lang="en-US"/>
          </a:p>
        </p:txBody>
      </p:sp>
      <p:sp>
        <p:nvSpPr>
          <p:cNvPr id="2" name="Footer Placeholder 1"/>
          <p:cNvSpPr>
            <a:spLocks noGrp="1"/>
          </p:cNvSpPr>
          <p:nvPr>
            <p:ph type="ftr" sz="quarter" idx="10"/>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1399939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867C43-AF4A-42F5-8B4E-2F1A15334C11}" type="slidenum">
              <a:rPr lang="en-US"/>
              <a:pPr fontAlgn="base">
                <a:spcBef>
                  <a:spcPct val="0"/>
                </a:spcBef>
                <a:spcAft>
                  <a:spcPct val="0"/>
                </a:spcAft>
              </a:pPr>
              <a:t>45</a:t>
            </a:fld>
            <a:endParaRPr lang="en-US"/>
          </a:p>
        </p:txBody>
      </p:sp>
      <p:sp>
        <p:nvSpPr>
          <p:cNvPr id="2" name="Footer Placeholder 1"/>
          <p:cNvSpPr>
            <a:spLocks noGrp="1"/>
          </p:cNvSpPr>
          <p:nvPr>
            <p:ph type="ftr" sz="quarter" idx="10"/>
          </p:nvPr>
        </p:nvSpPr>
        <p:spPr/>
        <p:txBody>
          <a:bodyPr/>
          <a:lstStyle/>
          <a:p>
            <a:pPr>
              <a:defRPr/>
            </a:pPr>
            <a:r>
              <a:rPr lang="en-US" smtClean="0"/>
              <a:t>Schizophrenia Spectrum Disorders</a:t>
            </a:r>
            <a:endParaRPr lang="en-US"/>
          </a:p>
        </p:txBody>
      </p:sp>
    </p:spTree>
    <p:extLst>
      <p:ext uri="{BB962C8B-B14F-4D97-AF65-F5344CB8AC3E}">
        <p14:creationId xmlns:p14="http://schemas.microsoft.com/office/powerpoint/2010/main" val="36504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webmd.com/bipolar-disorder/default.htm"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83090" cy="533400"/>
          </a:xfrm>
        </p:spPr>
        <p:txBody>
          <a:bodyPr>
            <a:normAutofit/>
          </a:bodyPr>
          <a:lstStyle/>
          <a:p>
            <a:pPr algn="ctr"/>
            <a:r>
              <a:rPr lang="en-US" sz="2800" dirty="0" smtClean="0">
                <a:solidFill>
                  <a:srgbClr val="000000"/>
                </a:solidFill>
                <a:latin typeface="Avenir Book"/>
                <a:cs typeface="Avenir Book"/>
              </a:rPr>
              <a:t>Schizophrenia Spectrum and Other Psychotic Disorders</a:t>
            </a:r>
            <a:endParaRPr lang="en-US" sz="2800" dirty="0">
              <a:solidFill>
                <a:srgbClr val="000000"/>
              </a:solidFill>
              <a:latin typeface="Avenir Book"/>
              <a:cs typeface="Avenir Book"/>
            </a:endParaRPr>
          </a:p>
        </p:txBody>
      </p:sp>
      <p:sp>
        <p:nvSpPr>
          <p:cNvPr id="3" name="Content Placeholder 2"/>
          <p:cNvSpPr>
            <a:spLocks noGrp="1"/>
          </p:cNvSpPr>
          <p:nvPr>
            <p:ph idx="1"/>
          </p:nvPr>
        </p:nvSpPr>
        <p:spPr>
          <a:xfrm>
            <a:off x="381000" y="1295400"/>
            <a:ext cx="8382000" cy="5257801"/>
          </a:xfrm>
        </p:spPr>
        <p:txBody>
          <a:bodyPr>
            <a:normAutofit/>
          </a:bodyPr>
          <a:lstStyle/>
          <a:p>
            <a:endParaRPr lang="en-US" dirty="0" smtClean="0"/>
          </a:p>
          <a:p>
            <a:pPr marL="0" indent="0" algn="ctr">
              <a:buNone/>
            </a:pPr>
            <a:r>
              <a:rPr lang="en-US" sz="1800" dirty="0"/>
              <a:t>b</a:t>
            </a:r>
            <a:r>
              <a:rPr lang="en-US" sz="1800" dirty="0" smtClean="0"/>
              <a:t>y Elijah Levy, Ph.D.</a:t>
            </a:r>
            <a:endParaRPr lang="en-US" sz="1800" dirty="0"/>
          </a:p>
          <a:p>
            <a:pPr marL="0" indent="0">
              <a:buNone/>
            </a:pPr>
            <a:r>
              <a:rPr lang="en-US" dirty="0" smtClean="0"/>
              <a:t>________________________________________________</a:t>
            </a:r>
          </a:p>
          <a:p>
            <a:endParaRPr lang="en-US" dirty="0" smtClean="0"/>
          </a:p>
          <a:p>
            <a:pPr algn="ctr">
              <a:buFont typeface="Wingdings" charset="2"/>
              <a:buChar char="Ø"/>
            </a:pPr>
            <a:r>
              <a:rPr lang="en-US" sz="2000" dirty="0" smtClean="0"/>
              <a:t>Brief Psychotic Disorder</a:t>
            </a:r>
          </a:p>
          <a:p>
            <a:pPr algn="ctr">
              <a:buFont typeface="Wingdings" charset="2"/>
              <a:buChar char="Ø"/>
            </a:pPr>
            <a:endParaRPr lang="en-US" sz="2000" dirty="0"/>
          </a:p>
          <a:p>
            <a:pPr algn="ctr">
              <a:buFont typeface="Wingdings" charset="2"/>
              <a:buChar char="Ø"/>
            </a:pPr>
            <a:r>
              <a:rPr lang="en-US" sz="2000" dirty="0" err="1" smtClean="0"/>
              <a:t>Schizophreniform</a:t>
            </a:r>
            <a:r>
              <a:rPr lang="en-US" sz="2000" dirty="0" smtClean="0"/>
              <a:t> Disorder</a:t>
            </a:r>
          </a:p>
          <a:p>
            <a:pPr algn="ctr">
              <a:buFont typeface="Wingdings" charset="2"/>
              <a:buChar char="Ø"/>
            </a:pPr>
            <a:endParaRPr lang="en-US" sz="2000" dirty="0"/>
          </a:p>
          <a:p>
            <a:pPr algn="ctr">
              <a:buFont typeface="Wingdings" charset="2"/>
              <a:buChar char="Ø"/>
            </a:pPr>
            <a:r>
              <a:rPr lang="en-US" sz="2000" dirty="0" smtClean="0"/>
              <a:t>Schizoaffective Disorder</a:t>
            </a:r>
          </a:p>
          <a:p>
            <a:pPr algn="ctr">
              <a:buFont typeface="Wingdings" charset="2"/>
              <a:buChar char="Ø"/>
            </a:pPr>
            <a:endParaRPr lang="en-US" sz="2000" dirty="0"/>
          </a:p>
          <a:p>
            <a:pPr algn="ctr">
              <a:buFont typeface="Wingdings" charset="2"/>
              <a:buChar char="Ø"/>
            </a:pPr>
            <a:r>
              <a:rPr lang="en-US" sz="2000" dirty="0" smtClean="0"/>
              <a:t>Delusional Disorder</a:t>
            </a:r>
          </a:p>
          <a:p>
            <a:endParaRPr lang="en-US" dirty="0"/>
          </a:p>
          <a:p>
            <a:endParaRPr lang="en-US" dirty="0"/>
          </a:p>
        </p:txBody>
      </p:sp>
      <p:sp>
        <p:nvSpPr>
          <p:cNvPr id="4" name="Footer Placeholder 3"/>
          <p:cNvSpPr>
            <a:spLocks noGrp="1"/>
          </p:cNvSpPr>
          <p:nvPr>
            <p:ph type="ftr" sz="quarter" idx="11"/>
          </p:nvPr>
        </p:nvSpPr>
        <p:spPr>
          <a:xfrm>
            <a:off x="4800600" y="0"/>
            <a:ext cx="4114800" cy="329184"/>
          </a:xfrm>
        </p:spPr>
        <p:txBody>
          <a:bodyPr/>
          <a:lstStyle/>
          <a:p>
            <a:pPr>
              <a:defRPr/>
            </a:pPr>
            <a:r>
              <a:rPr lang="en-US" dirty="0" smtClean="0"/>
              <a:t>Schizophrenia Spectrum Disorders</a:t>
            </a:r>
            <a:endParaRPr lang="en-US" dirty="0"/>
          </a:p>
        </p:txBody>
      </p:sp>
    </p:spTree>
    <p:extLst>
      <p:ext uri="{BB962C8B-B14F-4D97-AF65-F5344CB8AC3E}">
        <p14:creationId xmlns:p14="http://schemas.microsoft.com/office/powerpoint/2010/main" val="4135287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33400"/>
            <a:ext cx="5029200" cy="609600"/>
          </a:xfrm>
        </p:spPr>
        <p:txBody>
          <a:bodyPr>
            <a:normAutofit/>
          </a:bodyPr>
          <a:lstStyle/>
          <a:p>
            <a:r>
              <a:rPr lang="en-US" sz="2400" dirty="0" smtClean="0">
                <a:solidFill>
                  <a:srgbClr val="FF0000"/>
                </a:solidFill>
                <a:latin typeface="Avenir Book"/>
                <a:cs typeface="Avenir Book"/>
              </a:rPr>
              <a:t>What Causes </a:t>
            </a:r>
            <a:r>
              <a:rPr lang="en-US" sz="2400" dirty="0">
                <a:solidFill>
                  <a:srgbClr val="FF0000"/>
                </a:solidFill>
                <a:latin typeface="Avenir Book"/>
                <a:cs typeface="Avenir Book"/>
              </a:rPr>
              <a:t>A</a:t>
            </a:r>
            <a:r>
              <a:rPr lang="en-US" sz="2400" dirty="0" smtClean="0">
                <a:solidFill>
                  <a:srgbClr val="FF0000"/>
                </a:solidFill>
                <a:latin typeface="Avenir Book"/>
                <a:cs typeface="Avenir Book"/>
              </a:rPr>
              <a:t>uditory Hallucinations?</a:t>
            </a:r>
            <a:endParaRPr lang="en-US" sz="2400" dirty="0">
              <a:solidFill>
                <a:srgbClr val="FF0000"/>
              </a:solidFill>
              <a:latin typeface="Avenir Book"/>
              <a:cs typeface="Avenir Book"/>
            </a:endParaRPr>
          </a:p>
        </p:txBody>
      </p:sp>
      <p:sp>
        <p:nvSpPr>
          <p:cNvPr id="3" name="Content Placeholder 2"/>
          <p:cNvSpPr>
            <a:spLocks noGrp="1"/>
          </p:cNvSpPr>
          <p:nvPr>
            <p:ph idx="1"/>
          </p:nvPr>
        </p:nvSpPr>
        <p:spPr>
          <a:xfrm>
            <a:off x="0" y="1143000"/>
            <a:ext cx="8839200" cy="5486400"/>
          </a:xfrm>
        </p:spPr>
        <p:txBody>
          <a:bodyPr>
            <a:normAutofit lnSpcReduction="10000"/>
          </a:bodyPr>
          <a:lstStyle/>
          <a:p>
            <a:pPr marL="0" indent="0" algn="just">
              <a:buNone/>
            </a:pPr>
            <a:endParaRPr lang="en-US" sz="4000" dirty="0" smtClean="0">
              <a:latin typeface="Avenir Book"/>
              <a:cs typeface="Avenir Book"/>
            </a:endParaRPr>
          </a:p>
          <a:p>
            <a:pPr algn="just">
              <a:buFont typeface="Wingdings" charset="2"/>
              <a:buChar char="§"/>
            </a:pPr>
            <a:r>
              <a:rPr lang="en-US" sz="2000" dirty="0" smtClean="0">
                <a:latin typeface="Avenir Book"/>
                <a:cs typeface="Avenir Book"/>
              </a:rPr>
              <a:t>It </a:t>
            </a:r>
            <a:r>
              <a:rPr lang="en-US" sz="2000" dirty="0">
                <a:latin typeface="Avenir Book"/>
                <a:cs typeface="Avenir Book"/>
              </a:rPr>
              <a:t>is suspected that deficits in the left temporal </a:t>
            </a:r>
            <a:r>
              <a:rPr lang="en-US" sz="2000" dirty="0" smtClean="0">
                <a:latin typeface="Avenir Book"/>
                <a:cs typeface="Avenir Book"/>
              </a:rPr>
              <a:t>lobe may lead </a:t>
            </a:r>
            <a:r>
              <a:rPr lang="en-US" sz="2000" dirty="0">
                <a:latin typeface="Avenir Book"/>
                <a:cs typeface="Avenir Book"/>
              </a:rPr>
              <a:t>to spontaneous neural activity </a:t>
            </a:r>
            <a:r>
              <a:rPr lang="en-US" sz="2000" dirty="0" smtClean="0">
                <a:latin typeface="Avenir Book"/>
                <a:cs typeface="Avenir Book"/>
              </a:rPr>
              <a:t>causing </a:t>
            </a:r>
            <a:r>
              <a:rPr lang="en-US" sz="2000" dirty="0">
                <a:latin typeface="Avenir Book"/>
                <a:cs typeface="Avenir Book"/>
              </a:rPr>
              <a:t>speech misrepresentations that account for auditory hallucinations</a:t>
            </a:r>
            <a:r>
              <a:rPr lang="en-US" sz="2000" dirty="0" smtClean="0">
                <a:latin typeface="Avenir Book"/>
                <a:cs typeface="Avenir Book"/>
              </a:rPr>
              <a:t>.</a:t>
            </a:r>
            <a:endParaRPr lang="en-US" sz="2000" baseline="30000" dirty="0" smtClean="0">
              <a:latin typeface="Avenir Book"/>
              <a:cs typeface="Avenir Book"/>
            </a:endParaRPr>
          </a:p>
          <a:p>
            <a:pPr algn="just">
              <a:buFont typeface="Wingdings" charset="2"/>
              <a:buChar char="§"/>
            </a:pPr>
            <a:endParaRPr lang="en-US" sz="2000" baseline="30000" dirty="0">
              <a:latin typeface="Avenir Book"/>
              <a:cs typeface="Avenir Book"/>
            </a:endParaRPr>
          </a:p>
          <a:p>
            <a:pPr algn="just">
              <a:buFont typeface="Wingdings" charset="2"/>
              <a:buChar char="§"/>
            </a:pPr>
            <a:r>
              <a:rPr lang="en-US" sz="2000" dirty="0">
                <a:latin typeface="Avenir Book"/>
                <a:cs typeface="Avenir Book"/>
              </a:rPr>
              <a:t>Another brain abnormality linked to auditory hallucinations is abnormal activity of the </a:t>
            </a:r>
            <a:r>
              <a:rPr lang="en-US" sz="2000" dirty="0" smtClean="0">
                <a:latin typeface="Avenir Book"/>
                <a:cs typeface="Avenir Book"/>
              </a:rPr>
              <a:t>thalamus.</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The thalamus is overactive and reduced in size in individuals with </a:t>
            </a:r>
            <a:r>
              <a:rPr lang="en-US" sz="2000" dirty="0" err="1" smtClean="0">
                <a:latin typeface="Avenir Book"/>
                <a:cs typeface="Avenir Book"/>
              </a:rPr>
              <a:t>Sz</a:t>
            </a:r>
            <a:endParaRPr lang="en-US" sz="2000" dirty="0" smtClean="0">
              <a:latin typeface="Avenir Book"/>
              <a:cs typeface="Avenir Book"/>
            </a:endParaRP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The thalamus is</a:t>
            </a:r>
            <a:r>
              <a:rPr lang="en-US" sz="2000" dirty="0" smtClean="0">
                <a:latin typeface="Avenir Book"/>
                <a:cs typeface="Avenir Book"/>
              </a:rPr>
              <a:t> </a:t>
            </a:r>
            <a:r>
              <a:rPr lang="en-US" sz="2000" dirty="0">
                <a:latin typeface="Avenir Book"/>
                <a:cs typeface="Avenir Book"/>
              </a:rPr>
              <a:t>a structure in the brain that is responsible for organizing information received from the senses and sending it toward more complex brain regions</a:t>
            </a:r>
            <a:r>
              <a:rPr lang="en-US" sz="2000" dirty="0" smtClean="0">
                <a:latin typeface="Avenir Book"/>
                <a:cs typeface="Avenir Book"/>
              </a:rPr>
              <a:t>.</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The </a:t>
            </a:r>
            <a:r>
              <a:rPr lang="en-US" sz="2000" dirty="0">
                <a:latin typeface="Avenir Book"/>
                <a:cs typeface="Avenir Book"/>
              </a:rPr>
              <a:t>thalamus sends information from the ears to the auditory cortex in the brain, which interprets what sounds are being heard. </a:t>
            </a:r>
            <a:endParaRPr lang="en-US" sz="2000" dirty="0" smtClean="0">
              <a:latin typeface="Avenir Book"/>
              <a:cs typeface="Avenir Book"/>
            </a:endParaRPr>
          </a:p>
          <a:p>
            <a:pPr algn="just">
              <a:buFont typeface="Wingdings" charset="2"/>
              <a:buChar char="§"/>
            </a:pPr>
            <a:endParaRPr lang="en-US" sz="2000" dirty="0">
              <a:latin typeface="Avenir Book"/>
              <a:cs typeface="Avenir Book"/>
            </a:endParaRPr>
          </a:p>
          <a:p>
            <a:pPr algn="just">
              <a:buFont typeface="Wingdings" charset="2"/>
              <a:buChar char="§"/>
            </a:pPr>
            <a:endParaRPr lang="en-US" sz="2000" dirty="0">
              <a:latin typeface="Avenir Book"/>
              <a:cs typeface="Avenir Book"/>
            </a:endParaRPr>
          </a:p>
          <a:p>
            <a:pPr algn="just">
              <a:buFont typeface="Wingdings" charset="2"/>
              <a:buChar char="§"/>
            </a:pPr>
            <a:endParaRPr lang="en-US" sz="2200" dirty="0" smtClean="0">
              <a:latin typeface="Avenir Book"/>
              <a:cs typeface="Avenir Book"/>
            </a:endParaRPr>
          </a:p>
          <a:p>
            <a:pPr algn="just">
              <a:buFont typeface="Wingdings" charset="2"/>
              <a:buChar char="§"/>
            </a:pPr>
            <a:endParaRPr lang="en-US" sz="4000" dirty="0">
              <a:latin typeface="Avenir Book"/>
              <a:cs typeface="Avenir Book"/>
            </a:endParaRPr>
          </a:p>
          <a:p>
            <a:pPr algn="just">
              <a:buFont typeface="Wingdings" charset="2"/>
              <a:buChar char="§"/>
            </a:pPr>
            <a:endParaRPr lang="en-US" sz="4000" baseline="30000" dirty="0" smtClean="0">
              <a:latin typeface="Avenir Book"/>
              <a:cs typeface="Avenir Book"/>
            </a:endParaRPr>
          </a:p>
          <a:p>
            <a:endParaRPr lang="en-US" sz="2900" baseline="30000" dirty="0"/>
          </a:p>
          <a:p>
            <a:endParaRPr lang="en-US" dirty="0"/>
          </a:p>
        </p:txBody>
      </p:sp>
    </p:spTree>
    <p:extLst>
      <p:ext uri="{BB962C8B-B14F-4D97-AF65-F5344CB8AC3E}">
        <p14:creationId xmlns:p14="http://schemas.microsoft.com/office/powerpoint/2010/main" val="117822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248399"/>
          </a:xfrm>
        </p:spPr>
        <p:txBody>
          <a:bodyPr>
            <a:normAutofit/>
          </a:bodyPr>
          <a:lstStyle/>
          <a:p>
            <a:pPr algn="just"/>
            <a:endParaRPr lang="en-US" dirty="0" smtClean="0">
              <a:latin typeface="Avenir Book"/>
              <a:ea typeface="Calisto MT" pitchFamily="18" charset="0"/>
              <a:cs typeface="Avenir Book"/>
            </a:endParaRPr>
          </a:p>
          <a:p>
            <a:pPr algn="just">
              <a:buFont typeface="Wingdings" charset="2"/>
              <a:buChar char="§"/>
            </a:pPr>
            <a:r>
              <a:rPr lang="en-US" dirty="0" smtClean="0">
                <a:latin typeface="Avenir Book"/>
                <a:ea typeface="Calisto MT" pitchFamily="18" charset="0"/>
                <a:cs typeface="Avenir Book"/>
              </a:rPr>
              <a:t>Delusions</a:t>
            </a:r>
            <a:r>
              <a:rPr lang="en-US" dirty="0">
                <a:latin typeface="Avenir Book"/>
                <a:ea typeface="Calisto MT" pitchFamily="18" charset="0"/>
                <a:cs typeface="Avenir Book"/>
              </a:rPr>
              <a:t>: A false, fixed belief, inability to separate real from unreal events; Why do you want to hurt me?  Why are you talking about me?  Why are you inserting evil thoughts into my head?</a:t>
            </a:r>
          </a:p>
          <a:p>
            <a:pPr marL="0" indent="0" algn="just">
              <a:buNone/>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The content may include themes such as persecutory, somatic, religious, grandiose.</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Delusions can be bizarre or </a:t>
            </a:r>
            <a:r>
              <a:rPr lang="en-US" dirty="0" err="1">
                <a:latin typeface="Avenir Book"/>
                <a:ea typeface="Calisto MT" pitchFamily="18" charset="0"/>
                <a:cs typeface="Avenir Book"/>
              </a:rPr>
              <a:t>nonbizarre</a:t>
            </a:r>
            <a:r>
              <a:rPr lang="en-US" dirty="0">
                <a:latin typeface="Avenir Book"/>
                <a:ea typeface="Calisto MT" pitchFamily="18" charset="0"/>
                <a:cs typeface="Avenir Book"/>
              </a:rPr>
              <a:t>:</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Bizarre: an outside force has removed my internal organs without leaving wounds or scars</a:t>
            </a:r>
          </a:p>
          <a:p>
            <a:pPr algn="just">
              <a:buFont typeface="Wingdings" charset="2"/>
              <a:buChar char="§"/>
            </a:pPr>
            <a:r>
              <a:rPr lang="en-US" dirty="0" err="1">
                <a:latin typeface="Avenir Book"/>
                <a:ea typeface="Calisto MT" pitchFamily="18" charset="0"/>
                <a:cs typeface="Avenir Book"/>
              </a:rPr>
              <a:t>Nonbizarre</a:t>
            </a:r>
            <a:r>
              <a:rPr lang="en-US" dirty="0">
                <a:latin typeface="Avenir Book"/>
                <a:ea typeface="Calisto MT" pitchFamily="18" charset="0"/>
                <a:cs typeface="Avenir Book"/>
              </a:rPr>
              <a:t>:  the belief that one is under surveillance by the police</a:t>
            </a:r>
          </a:p>
          <a:p>
            <a:pPr algn="just"/>
            <a:endParaRPr lang="en-US" dirty="0">
              <a:latin typeface="Avenir Book"/>
              <a:ea typeface="Calisto MT" pitchFamily="18" charset="0"/>
              <a:cs typeface="Avenir Book"/>
            </a:endParaRPr>
          </a:p>
          <a:p>
            <a:pPr algn="just"/>
            <a:endParaRPr lang="en-US" dirty="0">
              <a:latin typeface="Avenir Book"/>
              <a:ea typeface="Calisto MT" pitchFamily="18" charset="0"/>
              <a:cs typeface="Avenir Book"/>
            </a:endParaRPr>
          </a:p>
          <a:p>
            <a:endParaRPr lang="en-US" dirty="0"/>
          </a:p>
        </p:txBody>
      </p:sp>
    </p:spTree>
    <p:extLst>
      <p:ext uri="{BB962C8B-B14F-4D97-AF65-F5344CB8AC3E}">
        <p14:creationId xmlns:p14="http://schemas.microsoft.com/office/powerpoint/2010/main" val="3874574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534400" cy="6248399"/>
          </a:xfrm>
        </p:spPr>
        <p:txBody>
          <a:bodyPr>
            <a:normAutofit/>
          </a:bodyPr>
          <a:lstStyle/>
          <a:p>
            <a:pPr algn="just"/>
            <a:endParaRPr lang="en-US" dirty="0" smtClean="0">
              <a:latin typeface="Avenir Book"/>
              <a:ea typeface="Calisto MT" pitchFamily="18" charset="0"/>
              <a:cs typeface="Avenir Book"/>
            </a:endParaRPr>
          </a:p>
          <a:p>
            <a:pPr algn="just">
              <a:buFont typeface="Wingdings" charset="2"/>
              <a:buChar char="§"/>
            </a:pPr>
            <a:r>
              <a:rPr lang="en-US" dirty="0" smtClean="0">
                <a:latin typeface="Avenir Book"/>
                <a:ea typeface="Calisto MT" pitchFamily="18" charset="0"/>
                <a:cs typeface="Avenir Book"/>
              </a:rPr>
              <a:t>Disorganized </a:t>
            </a:r>
            <a:r>
              <a:rPr lang="en-US" dirty="0">
                <a:latin typeface="Avenir Book"/>
                <a:ea typeface="Calisto MT" pitchFamily="18" charset="0"/>
                <a:cs typeface="Avenir Book"/>
              </a:rPr>
              <a:t>Thinking: a formal thought disorder characterized by derailment or loose associations such as  switching from one topic to another, words in a sentence do not make sense;  speech may be incomprehensible, irrelevant, incoherent, not making sense. </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Answers to your questions are completely unrelated (tangential)</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Speech may be so severely disorganized  it is incomprehensible (word salad is a mixture of words used in a sentence that don’t convey any meaning)</a:t>
            </a:r>
          </a:p>
          <a:p>
            <a:pPr algn="just"/>
            <a:endParaRPr lang="en-US" dirty="0"/>
          </a:p>
        </p:txBody>
      </p:sp>
    </p:spTree>
    <p:extLst>
      <p:ext uri="{BB962C8B-B14F-4D97-AF65-F5344CB8AC3E}">
        <p14:creationId xmlns:p14="http://schemas.microsoft.com/office/powerpoint/2010/main" val="410050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324600"/>
          </a:xfrm>
        </p:spPr>
        <p:txBody>
          <a:bodyPr>
            <a:normAutofit lnSpcReduction="10000"/>
          </a:bodyPr>
          <a:lstStyle/>
          <a:p>
            <a:pPr>
              <a:buFont typeface="Wingdings" charset="2"/>
              <a:buChar char="§"/>
            </a:pPr>
            <a:r>
              <a:rPr lang="en-US" dirty="0">
                <a:latin typeface="Avenir Book"/>
                <a:cs typeface="Avenir Book"/>
              </a:rPr>
              <a:t>Grossly Disorganized or Abnormal Motor Behavior (Catatonia)</a:t>
            </a:r>
          </a:p>
          <a:p>
            <a:pPr>
              <a:buFont typeface="Wingdings" charset="2"/>
              <a:buChar char="§"/>
            </a:pPr>
            <a:endParaRPr lang="en-US" dirty="0">
              <a:latin typeface="Avenir Book"/>
              <a:cs typeface="Avenir Book"/>
            </a:endParaRPr>
          </a:p>
          <a:p>
            <a:pPr>
              <a:buFont typeface="Wingdings" charset="2"/>
              <a:buChar char="§"/>
            </a:pPr>
            <a:r>
              <a:rPr lang="en-US" dirty="0">
                <a:latin typeface="Avenir Book"/>
                <a:cs typeface="Avenir Book"/>
              </a:rPr>
              <a:t>Grossly, disorganized behavior may manifest as unpredictable agitation, childlike, silliness</a:t>
            </a:r>
          </a:p>
          <a:p>
            <a:pPr>
              <a:buFont typeface="Wingdings" charset="2"/>
              <a:buChar char="§"/>
            </a:pPr>
            <a:endParaRPr lang="en-US" dirty="0">
              <a:latin typeface="Avenir Book"/>
              <a:cs typeface="Avenir Book"/>
            </a:endParaRPr>
          </a:p>
          <a:p>
            <a:pPr>
              <a:buFont typeface="Wingdings" charset="2"/>
              <a:buChar char="§"/>
            </a:pPr>
            <a:r>
              <a:rPr lang="en-US" dirty="0">
                <a:latin typeface="Avenir Book"/>
                <a:cs typeface="Avenir Book"/>
              </a:rPr>
              <a:t>You see catatonic behavior which is a marked decrease in reactivity to the environment</a:t>
            </a:r>
            <a:r>
              <a:rPr lang="en-US" dirty="0" smtClean="0">
                <a:latin typeface="Avenir Book"/>
                <a:cs typeface="Avenir Book"/>
              </a:rPr>
              <a:t>.</a:t>
            </a:r>
          </a:p>
          <a:p>
            <a:pPr>
              <a:buFont typeface="Wingdings" charset="2"/>
              <a:buChar char="§"/>
            </a:pPr>
            <a:endParaRPr lang="en-US" dirty="0">
              <a:latin typeface="Avenir Book"/>
              <a:cs typeface="Avenir Book"/>
            </a:endParaRPr>
          </a:p>
          <a:p>
            <a:pPr marL="0" indent="0" algn="ctr">
              <a:buNone/>
            </a:pPr>
            <a:r>
              <a:rPr lang="en-US" u="sng" dirty="0">
                <a:latin typeface="Avenir Book"/>
                <a:cs typeface="Avenir Book"/>
              </a:rPr>
              <a:t>Signs</a:t>
            </a:r>
            <a:r>
              <a:rPr lang="en-US" u="sng" dirty="0" smtClean="0">
                <a:latin typeface="Avenir Book"/>
                <a:cs typeface="Avenir Book"/>
              </a:rPr>
              <a:t>:</a:t>
            </a:r>
          </a:p>
          <a:p>
            <a:pPr>
              <a:buFont typeface="Wingdings" charset="2"/>
              <a:buChar char="§"/>
            </a:pPr>
            <a:endParaRPr lang="en-US" dirty="0">
              <a:latin typeface="Avenir Book"/>
              <a:cs typeface="Avenir Book"/>
            </a:endParaRPr>
          </a:p>
          <a:p>
            <a:pPr>
              <a:buFont typeface="Wingdings" charset="2"/>
              <a:buChar char="§"/>
            </a:pPr>
            <a:r>
              <a:rPr lang="en-US" dirty="0">
                <a:latin typeface="Avenir Book"/>
                <a:cs typeface="Avenir Book"/>
              </a:rPr>
              <a:t>Maintaining a rigid or bizarre posture</a:t>
            </a:r>
          </a:p>
          <a:p>
            <a:pPr>
              <a:buFont typeface="Wingdings" charset="2"/>
              <a:buChar char="§"/>
            </a:pPr>
            <a:r>
              <a:rPr lang="en-US" dirty="0">
                <a:latin typeface="Avenir Book"/>
                <a:cs typeface="Avenir Book"/>
              </a:rPr>
              <a:t>Purposeless or excessive motor activity</a:t>
            </a:r>
          </a:p>
          <a:p>
            <a:pPr>
              <a:buFont typeface="Wingdings" charset="2"/>
              <a:buChar char="§"/>
            </a:pPr>
            <a:r>
              <a:rPr lang="en-US" dirty="0">
                <a:latin typeface="Avenir Book"/>
                <a:cs typeface="Avenir Book"/>
              </a:rPr>
              <a:t>Staring, grimacing or </a:t>
            </a:r>
            <a:r>
              <a:rPr lang="en-US" dirty="0" err="1">
                <a:latin typeface="Avenir Book"/>
                <a:cs typeface="Avenir Book"/>
              </a:rPr>
              <a:t>mutism</a:t>
            </a:r>
            <a:endParaRPr lang="en-US" dirty="0">
              <a:latin typeface="Avenir Book"/>
              <a:cs typeface="Avenir Book"/>
            </a:endParaRPr>
          </a:p>
          <a:p>
            <a:pPr>
              <a:buFont typeface="Wingdings" charset="2"/>
              <a:buChar char="§"/>
            </a:pPr>
            <a:r>
              <a:rPr lang="en-US" dirty="0" smtClean="0">
                <a:latin typeface="Avenir Book"/>
                <a:cs typeface="Avenir Book"/>
              </a:rPr>
              <a:t>Echolalia: repeating your words</a:t>
            </a:r>
            <a:endParaRPr lang="en-US" dirty="0">
              <a:latin typeface="Avenir Book"/>
              <a:cs typeface="Avenir Book"/>
            </a:endParaRPr>
          </a:p>
          <a:p>
            <a:pPr>
              <a:buFont typeface="Wingdings" charset="2"/>
              <a:buChar char="§"/>
            </a:pPr>
            <a:r>
              <a:rPr lang="en-US" dirty="0" err="1" smtClean="0">
                <a:latin typeface="Avenir Book"/>
                <a:cs typeface="Avenir Book"/>
              </a:rPr>
              <a:t>Echopraxia</a:t>
            </a:r>
            <a:r>
              <a:rPr lang="en-US" dirty="0" smtClean="0">
                <a:latin typeface="Avenir Book"/>
                <a:cs typeface="Avenir Book"/>
              </a:rPr>
              <a:t>: repeating/copying your movements</a:t>
            </a:r>
            <a:endParaRPr lang="en-US" dirty="0">
              <a:latin typeface="Avenir Book"/>
              <a:cs typeface="Avenir Book"/>
            </a:endParaRPr>
          </a:p>
          <a:p>
            <a:endParaRPr lang="en-US" dirty="0"/>
          </a:p>
        </p:txBody>
      </p:sp>
    </p:spTree>
    <p:extLst>
      <p:ext uri="{BB962C8B-B14F-4D97-AF65-F5344CB8AC3E}">
        <p14:creationId xmlns:p14="http://schemas.microsoft.com/office/powerpoint/2010/main" val="155640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629400"/>
          </a:xfrm>
        </p:spPr>
        <p:txBody>
          <a:bodyPr>
            <a:normAutofit lnSpcReduction="10000"/>
          </a:bodyPr>
          <a:lstStyle/>
          <a:p>
            <a:pPr marL="0" indent="0" algn="just">
              <a:spcBef>
                <a:spcPts val="580"/>
              </a:spcBef>
              <a:buNone/>
              <a:defRPr/>
            </a:pPr>
            <a:endParaRPr lang="en-US" sz="1900" dirty="0" smtClean="0">
              <a:cs typeface="Avenir Book"/>
            </a:endParaRPr>
          </a:p>
          <a:p>
            <a:pPr marL="0" indent="0" algn="just">
              <a:spcBef>
                <a:spcPts val="580"/>
              </a:spcBef>
              <a:buNone/>
              <a:defRPr/>
            </a:pPr>
            <a:r>
              <a:rPr lang="en-US" sz="1900" b="1" dirty="0" smtClean="0">
                <a:latin typeface="Avenir Book"/>
                <a:cs typeface="Avenir Book"/>
              </a:rPr>
              <a:t>Positive </a:t>
            </a:r>
            <a:r>
              <a:rPr lang="en-US" sz="1900" b="1" dirty="0">
                <a:latin typeface="Avenir Book"/>
                <a:cs typeface="Avenir Book"/>
              </a:rPr>
              <a:t>Symptoms:  </a:t>
            </a:r>
            <a:r>
              <a:rPr lang="en-US" sz="1900" b="1" dirty="0" smtClean="0">
                <a:latin typeface="Avenir Book"/>
                <a:cs typeface="Avenir Book"/>
              </a:rPr>
              <a:t>These are characterized as disorders of commission meaning that they refer to what the individual does or think such as </a:t>
            </a:r>
            <a:r>
              <a:rPr lang="en-US" sz="1900" b="1" dirty="0">
                <a:latin typeface="Avenir Book"/>
                <a:cs typeface="Avenir Book"/>
              </a:rPr>
              <a:t> </a:t>
            </a:r>
            <a:r>
              <a:rPr lang="en-US" sz="1900" dirty="0" smtClean="0">
                <a:latin typeface="Avenir Book"/>
                <a:cs typeface="Avenir Book"/>
              </a:rPr>
              <a:t>Delusions </a:t>
            </a:r>
            <a:r>
              <a:rPr lang="en-US" sz="1900" dirty="0">
                <a:latin typeface="Avenir Book"/>
                <a:cs typeface="Avenir Book"/>
              </a:rPr>
              <a:t>(false beliefs), Auditory Hallucinations (voices); Thought Disorder (garbled speech, disjointed thoughts), Movement Disorder (may be clumsy, grimace, unusual mannerisms)</a:t>
            </a:r>
          </a:p>
          <a:p>
            <a:pPr marL="548640" lvl="1" algn="just">
              <a:spcBef>
                <a:spcPts val="370"/>
              </a:spcBef>
              <a:buFont typeface="Wingdings 2"/>
              <a:buChar char=""/>
              <a:defRPr/>
            </a:pPr>
            <a:endParaRPr lang="en-US" sz="1900" dirty="0">
              <a:latin typeface="Avenir Book"/>
              <a:cs typeface="Avenir Book"/>
            </a:endParaRPr>
          </a:p>
          <a:p>
            <a:pPr marL="0" indent="0" algn="just">
              <a:spcBef>
                <a:spcPts val="580"/>
              </a:spcBef>
              <a:buNone/>
              <a:defRPr/>
            </a:pPr>
            <a:r>
              <a:rPr lang="en-US" sz="1900" b="1" dirty="0" smtClean="0">
                <a:latin typeface="Avenir Book"/>
                <a:cs typeface="Avenir Book"/>
              </a:rPr>
              <a:t>Negative </a:t>
            </a:r>
            <a:r>
              <a:rPr lang="en-US" sz="1900" b="1" dirty="0">
                <a:latin typeface="Avenir Book"/>
                <a:cs typeface="Avenir Book"/>
              </a:rPr>
              <a:t>Symptoms:  </a:t>
            </a:r>
            <a:r>
              <a:rPr lang="en-US" sz="1900" b="1" dirty="0" smtClean="0">
                <a:latin typeface="Avenir Book"/>
                <a:cs typeface="Avenir Book"/>
              </a:rPr>
              <a:t> What </a:t>
            </a:r>
            <a:r>
              <a:rPr lang="en-US" sz="1900" b="1" dirty="0">
                <a:latin typeface="Avenir Book"/>
                <a:cs typeface="Avenir Book"/>
              </a:rPr>
              <a:t>the illness takes </a:t>
            </a:r>
            <a:r>
              <a:rPr lang="en-US" sz="1900" b="1" dirty="0" smtClean="0">
                <a:latin typeface="Avenir Book"/>
                <a:cs typeface="Avenir Book"/>
              </a:rPr>
              <a:t>away or disorders of omission</a:t>
            </a:r>
            <a:r>
              <a:rPr lang="en-US" sz="1900" b="1" dirty="0">
                <a:latin typeface="Avenir Book"/>
                <a:cs typeface="Avenir Book"/>
              </a:rPr>
              <a:t> </a:t>
            </a:r>
            <a:r>
              <a:rPr lang="en-US" sz="1900" b="1" dirty="0" smtClean="0">
                <a:latin typeface="Avenir Book"/>
                <a:cs typeface="Avenir Book"/>
              </a:rPr>
              <a:t>s</a:t>
            </a:r>
            <a:r>
              <a:rPr lang="en-US" sz="1900" dirty="0" smtClean="0">
                <a:latin typeface="Avenir Book"/>
                <a:cs typeface="Avenir Book"/>
              </a:rPr>
              <a:t>uch as the </a:t>
            </a:r>
            <a:r>
              <a:rPr lang="en-US" sz="1900" dirty="0">
                <a:latin typeface="Avenir Book"/>
                <a:cs typeface="Avenir Book"/>
              </a:rPr>
              <a:t>l</a:t>
            </a:r>
            <a:r>
              <a:rPr lang="en-US" sz="1900" dirty="0" smtClean="0">
                <a:latin typeface="Avenir Book"/>
                <a:cs typeface="Avenir Book"/>
              </a:rPr>
              <a:t>oss </a:t>
            </a:r>
            <a:r>
              <a:rPr lang="en-US" sz="1900" dirty="0">
                <a:latin typeface="Avenir Book"/>
                <a:cs typeface="Avenir Book"/>
              </a:rPr>
              <a:t>of ability to speak or limited expression of emotion; can be mistaken for depression or laziness. Flat affect (emotional flatness); lack of pleasure in life, limited speech; neglecting hygiene; lack of motivation; impaired reasoning</a:t>
            </a:r>
            <a:r>
              <a:rPr lang="en-US" sz="1900" dirty="0" smtClean="0">
                <a:latin typeface="Avenir Book"/>
                <a:cs typeface="Avenir Book"/>
              </a:rPr>
              <a:t>.</a:t>
            </a:r>
            <a:r>
              <a:rPr lang="en-US" sz="1900" dirty="0">
                <a:latin typeface="Avenir Book"/>
                <a:cs typeface="Avenir Book"/>
              </a:rPr>
              <a:t> </a:t>
            </a:r>
            <a:endParaRPr lang="en-US" sz="1900" dirty="0" smtClean="0">
              <a:latin typeface="Avenir Book"/>
              <a:cs typeface="Avenir Book"/>
            </a:endParaRPr>
          </a:p>
          <a:p>
            <a:pPr marL="0" indent="0" algn="just">
              <a:spcBef>
                <a:spcPts val="580"/>
              </a:spcBef>
              <a:buNone/>
              <a:defRPr/>
            </a:pPr>
            <a:r>
              <a:rPr lang="en-US" sz="1900" dirty="0" err="1" smtClean="0">
                <a:latin typeface="Avenir Book"/>
                <a:cs typeface="Avenir Book"/>
              </a:rPr>
              <a:t>Asociality</a:t>
            </a:r>
            <a:r>
              <a:rPr lang="en-US" sz="1900" dirty="0">
                <a:latin typeface="Avenir Book"/>
                <a:cs typeface="Avenir Book"/>
              </a:rPr>
              <a:t>: lack of interest in social interactions</a:t>
            </a:r>
          </a:p>
          <a:p>
            <a:pPr marL="0" indent="0" algn="just">
              <a:buNone/>
            </a:pPr>
            <a:r>
              <a:rPr lang="en-US" sz="1900" dirty="0" err="1" smtClean="0">
                <a:latin typeface="Avenir Book"/>
                <a:cs typeface="Avenir Book"/>
              </a:rPr>
              <a:t>Avolition</a:t>
            </a:r>
            <a:r>
              <a:rPr lang="en-US" sz="1900" dirty="0">
                <a:latin typeface="Avenir Book"/>
                <a:cs typeface="Avenir Book"/>
              </a:rPr>
              <a:t>: decrease in self-initiated purposeful activities</a:t>
            </a:r>
          </a:p>
          <a:p>
            <a:pPr marL="0" indent="0" algn="just">
              <a:buNone/>
            </a:pPr>
            <a:r>
              <a:rPr lang="en-US" sz="1900" dirty="0" err="1" smtClean="0">
                <a:latin typeface="Avenir Book"/>
                <a:cs typeface="Avenir Book"/>
              </a:rPr>
              <a:t>Anhedonia</a:t>
            </a:r>
            <a:r>
              <a:rPr lang="en-US" sz="1900" dirty="0">
                <a:latin typeface="Avenir Book"/>
                <a:cs typeface="Avenir Book"/>
              </a:rPr>
              <a:t>: decreased ability to experience pleasure</a:t>
            </a:r>
          </a:p>
          <a:p>
            <a:pPr marL="0" indent="0" algn="just">
              <a:spcBef>
                <a:spcPts val="580"/>
              </a:spcBef>
              <a:buNone/>
              <a:defRPr/>
            </a:pPr>
            <a:endParaRPr lang="en-US" sz="1900" dirty="0">
              <a:latin typeface="Avenir Book"/>
              <a:cs typeface="Avenir Book"/>
            </a:endParaRPr>
          </a:p>
          <a:p>
            <a:pPr marL="0" indent="0" algn="just">
              <a:spcBef>
                <a:spcPts val="580"/>
              </a:spcBef>
              <a:buNone/>
              <a:defRPr/>
            </a:pPr>
            <a:r>
              <a:rPr lang="en-US" sz="1900" b="1" dirty="0" smtClean="0">
                <a:latin typeface="Avenir Book"/>
                <a:cs typeface="Avenir Book"/>
              </a:rPr>
              <a:t>Cognitive</a:t>
            </a:r>
            <a:r>
              <a:rPr lang="en-US" sz="1900" b="1" dirty="0">
                <a:latin typeface="Avenir Book"/>
                <a:cs typeface="Avenir Book"/>
              </a:rPr>
              <a:t>/Disorganized </a:t>
            </a:r>
            <a:r>
              <a:rPr lang="en-US" sz="1900" b="1" dirty="0" smtClean="0">
                <a:latin typeface="Avenir Book"/>
                <a:cs typeface="Avenir Book"/>
              </a:rPr>
              <a:t>Symptoms  </a:t>
            </a:r>
            <a:r>
              <a:rPr lang="en-US" sz="1900" dirty="0" smtClean="0">
                <a:latin typeface="Avenir Book"/>
                <a:cs typeface="Avenir Book"/>
              </a:rPr>
              <a:t>Confused </a:t>
            </a:r>
            <a:r>
              <a:rPr lang="en-US" sz="1900" dirty="0">
                <a:latin typeface="Avenir Book"/>
                <a:cs typeface="Avenir Book"/>
              </a:rPr>
              <a:t>thinking and speech; nonsensical behavior; incoherence; being irrelevant; </a:t>
            </a:r>
            <a:r>
              <a:rPr lang="en-US" sz="1900" dirty="0" err="1">
                <a:latin typeface="Avenir Book"/>
                <a:cs typeface="Avenir Book"/>
              </a:rPr>
              <a:t>anosognosia</a:t>
            </a:r>
            <a:r>
              <a:rPr lang="en-US" sz="1900" dirty="0">
                <a:latin typeface="Avenir Book"/>
                <a:cs typeface="Avenir Book"/>
              </a:rPr>
              <a:t> (not knowing they are seriously ill</a:t>
            </a:r>
            <a:r>
              <a:rPr lang="en-US" sz="1900" dirty="0" smtClean="0">
                <a:latin typeface="Avenir Book"/>
                <a:cs typeface="Avenir Book"/>
              </a:rPr>
              <a:t>)</a:t>
            </a:r>
          </a:p>
          <a:p>
            <a:pPr marL="0" indent="0" algn="just">
              <a:spcBef>
                <a:spcPts val="580"/>
              </a:spcBef>
              <a:buNone/>
              <a:defRPr/>
            </a:pPr>
            <a:endParaRPr lang="en-US" sz="1900" dirty="0">
              <a:latin typeface="Avenir Book"/>
              <a:cs typeface="Avenir Book"/>
            </a:endParaRPr>
          </a:p>
          <a:p>
            <a:pPr marL="0" indent="0" algn="just">
              <a:spcBef>
                <a:spcPts val="580"/>
              </a:spcBef>
              <a:buNone/>
              <a:defRPr/>
            </a:pPr>
            <a:r>
              <a:rPr lang="en-US" sz="1900" dirty="0" smtClean="0">
                <a:latin typeface="Avenir Book"/>
                <a:cs typeface="Avenir Book"/>
              </a:rPr>
              <a:t>The negative and cognitive symptoms have the greatest impact on overall recovery.</a:t>
            </a:r>
            <a:endParaRPr lang="en-US" sz="1900" dirty="0">
              <a:latin typeface="Avenir Book"/>
              <a:cs typeface="Avenir Book"/>
            </a:endParaRPr>
          </a:p>
          <a:p>
            <a:endParaRPr lang="en-US" dirty="0"/>
          </a:p>
        </p:txBody>
      </p:sp>
    </p:spTree>
    <p:extLst>
      <p:ext uri="{BB962C8B-B14F-4D97-AF65-F5344CB8AC3E}">
        <p14:creationId xmlns:p14="http://schemas.microsoft.com/office/powerpoint/2010/main" val="737521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476999"/>
          </a:xfrm>
        </p:spPr>
        <p:txBody>
          <a:bodyPr>
            <a:normAutofit fontScale="92500" lnSpcReduction="10000"/>
          </a:bodyPr>
          <a:lstStyle/>
          <a:p>
            <a:pPr marL="0" indent="0">
              <a:buNone/>
            </a:pPr>
            <a:endParaRPr lang="en-US" dirty="0" smtClean="0"/>
          </a:p>
          <a:p>
            <a:pPr marL="0" indent="0" algn="just">
              <a:buNone/>
            </a:pPr>
            <a:r>
              <a:rPr lang="en-US" dirty="0" smtClean="0">
                <a:latin typeface="Avenir Book"/>
                <a:cs typeface="Avenir Book"/>
              </a:rPr>
              <a:t>To </a:t>
            </a:r>
            <a:r>
              <a:rPr lang="en-US" dirty="0">
                <a:latin typeface="Avenir Book"/>
                <a:cs typeface="Avenir Book"/>
              </a:rPr>
              <a:t>meet criteria for diagnosis of Schizophrenia:</a:t>
            </a:r>
          </a:p>
          <a:p>
            <a:pPr marL="0" indent="0" algn="just">
              <a:buNone/>
            </a:pPr>
            <a:endParaRPr lang="en-US" dirty="0">
              <a:latin typeface="Avenir Book"/>
              <a:cs typeface="Avenir Book"/>
            </a:endParaRPr>
          </a:p>
          <a:p>
            <a:pPr marL="0" indent="0" algn="just">
              <a:buNone/>
            </a:pPr>
            <a:endParaRPr lang="en-US" dirty="0">
              <a:latin typeface="Avenir Book"/>
              <a:ea typeface="Calisto MT" pitchFamily="18" charset="0"/>
              <a:cs typeface="Avenir Book"/>
            </a:endParaRPr>
          </a:p>
          <a:p>
            <a:pPr algn="just"/>
            <a:r>
              <a:rPr lang="en-US" dirty="0">
                <a:latin typeface="Avenir Book"/>
                <a:ea typeface="Calisto MT" pitchFamily="18" charset="0"/>
                <a:cs typeface="Avenir Book"/>
              </a:rPr>
              <a:t>Symptoms must be present for 6 months and include 1 month of active symptoms</a:t>
            </a:r>
          </a:p>
          <a:p>
            <a:pPr marL="0" indent="0" algn="just">
              <a:buNone/>
            </a:pPr>
            <a:endParaRPr lang="en-US" dirty="0">
              <a:latin typeface="Avenir Book"/>
              <a:cs typeface="Avenir Book"/>
            </a:endParaRPr>
          </a:p>
          <a:p>
            <a:pPr marL="0" indent="0" algn="just">
              <a:buNone/>
            </a:pPr>
            <a:r>
              <a:rPr lang="en-US" dirty="0">
                <a:latin typeface="Avenir Book"/>
                <a:cs typeface="Avenir Book"/>
              </a:rPr>
              <a:t>At least two of the following must be endorsed:</a:t>
            </a:r>
          </a:p>
          <a:p>
            <a:pPr marL="0" indent="0" algn="just">
              <a:buNone/>
            </a:pPr>
            <a:endParaRPr lang="en-US" dirty="0">
              <a:latin typeface="Avenir Book"/>
              <a:cs typeface="Avenir Book"/>
            </a:endParaRPr>
          </a:p>
          <a:p>
            <a:pPr marL="514350" indent="-514350" algn="just">
              <a:buAutoNum type="arabicParenR"/>
            </a:pPr>
            <a:r>
              <a:rPr lang="en-US" dirty="0">
                <a:latin typeface="Avenir Book"/>
                <a:cs typeface="Avenir Book"/>
              </a:rPr>
              <a:t>Delusions</a:t>
            </a:r>
          </a:p>
          <a:p>
            <a:pPr marL="514350" indent="-514350" algn="just">
              <a:buAutoNum type="arabicParenR"/>
            </a:pPr>
            <a:r>
              <a:rPr lang="en-US" dirty="0">
                <a:latin typeface="Avenir Book"/>
                <a:cs typeface="Avenir Book"/>
              </a:rPr>
              <a:t>Hallucinations</a:t>
            </a:r>
          </a:p>
          <a:p>
            <a:pPr marL="514350" indent="-514350" algn="just">
              <a:buAutoNum type="arabicParenR"/>
            </a:pPr>
            <a:r>
              <a:rPr lang="en-US" dirty="0">
                <a:latin typeface="Avenir Book"/>
                <a:cs typeface="Avenir Book"/>
              </a:rPr>
              <a:t>Disorganized Speech</a:t>
            </a:r>
          </a:p>
          <a:p>
            <a:pPr marL="514350" indent="-514350" algn="just">
              <a:buAutoNum type="arabicParenR"/>
            </a:pPr>
            <a:r>
              <a:rPr lang="en-US" dirty="0">
                <a:latin typeface="Avenir Book"/>
                <a:cs typeface="Avenir Book"/>
              </a:rPr>
              <a:t>Grossly Disorganized Motor Behavior (catatonia) </a:t>
            </a:r>
            <a:endParaRPr lang="en-US" dirty="0" smtClean="0">
              <a:latin typeface="Avenir Book"/>
              <a:cs typeface="Avenir Book"/>
            </a:endParaRPr>
          </a:p>
          <a:p>
            <a:pPr marL="514350" indent="-514350" algn="just">
              <a:buAutoNum type="arabicParenR"/>
            </a:pPr>
            <a:endParaRPr lang="en-US" dirty="0">
              <a:latin typeface="Avenir Book"/>
              <a:cs typeface="Avenir Book"/>
            </a:endParaRPr>
          </a:p>
          <a:p>
            <a:pPr marL="0" indent="0" algn="just">
              <a:buNone/>
            </a:pPr>
            <a:r>
              <a:rPr lang="en-US" dirty="0">
                <a:latin typeface="Avenir Book"/>
                <a:cs typeface="Avenir Book"/>
              </a:rPr>
              <a:t>Specify if catatonia is present</a:t>
            </a:r>
          </a:p>
          <a:p>
            <a:pPr marL="0" indent="0" algn="just">
              <a:buNone/>
            </a:pPr>
            <a:endParaRPr lang="en-US" dirty="0">
              <a:latin typeface="Avenir Book"/>
              <a:cs typeface="Avenir Book"/>
            </a:endParaRPr>
          </a:p>
          <a:p>
            <a:pPr marL="0" indent="0" algn="just">
              <a:buNone/>
            </a:pPr>
            <a:r>
              <a:rPr lang="en-US" dirty="0">
                <a:latin typeface="Avenir Book"/>
                <a:cs typeface="Avenir Book"/>
              </a:rPr>
              <a:t>Specify current severity</a:t>
            </a:r>
          </a:p>
          <a:p>
            <a:pPr marL="514350" indent="-514350">
              <a:buAutoNum type="arabicParenR"/>
            </a:pPr>
            <a:endParaRPr lang="en-US" dirty="0"/>
          </a:p>
          <a:p>
            <a:pPr marL="514350" indent="-514350">
              <a:buAutoNum type="arabicParenR"/>
            </a:pPr>
            <a:endParaRPr lang="en-US" dirty="0"/>
          </a:p>
          <a:p>
            <a:endParaRPr lang="en-US" dirty="0"/>
          </a:p>
        </p:txBody>
      </p:sp>
    </p:spTree>
    <p:extLst>
      <p:ext uri="{BB962C8B-B14F-4D97-AF65-F5344CB8AC3E}">
        <p14:creationId xmlns:p14="http://schemas.microsoft.com/office/powerpoint/2010/main" val="158317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57200"/>
            <a:ext cx="2971800" cy="1400530"/>
          </a:xfrm>
        </p:spPr>
        <p:txBody>
          <a:bodyPr>
            <a:normAutofit/>
          </a:bodyPr>
          <a:lstStyle/>
          <a:p>
            <a:r>
              <a:rPr lang="en-US" sz="2800" dirty="0" smtClean="0">
                <a:solidFill>
                  <a:srgbClr val="000000"/>
                </a:solidFill>
                <a:latin typeface="Avenir Book"/>
                <a:cs typeface="Avenir Book"/>
              </a:rPr>
              <a:t>What is Psychosis?</a:t>
            </a:r>
            <a:endParaRPr lang="en-US" sz="2800" dirty="0">
              <a:solidFill>
                <a:srgbClr val="000000"/>
              </a:solidFill>
              <a:latin typeface="Avenir Book"/>
              <a:cs typeface="Avenir Book"/>
            </a:endParaRPr>
          </a:p>
        </p:txBody>
      </p:sp>
      <p:sp>
        <p:nvSpPr>
          <p:cNvPr id="3" name="Content Placeholder 2"/>
          <p:cNvSpPr>
            <a:spLocks noGrp="1"/>
          </p:cNvSpPr>
          <p:nvPr>
            <p:ph idx="1"/>
          </p:nvPr>
        </p:nvSpPr>
        <p:spPr>
          <a:xfrm>
            <a:off x="609600" y="2052925"/>
            <a:ext cx="7772400" cy="4195481"/>
          </a:xfrm>
        </p:spPr>
        <p:txBody>
          <a:bodyPr/>
          <a:lstStyle/>
          <a:p>
            <a:pPr algn="just"/>
            <a:r>
              <a:rPr lang="en-US" sz="2800" dirty="0">
                <a:latin typeface="Avenir Book"/>
                <a:ea typeface="Calisto MT" pitchFamily="18" charset="0"/>
                <a:cs typeface="Avenir Book"/>
              </a:rPr>
              <a:t>Psychosis refers to a set of symptoms, such as auditory hallucinations or a delusion (false belief) that grossly impairs ones ability to accurately interpret their </a:t>
            </a:r>
            <a:r>
              <a:rPr lang="en-US" sz="2800" dirty="0" smtClean="0">
                <a:latin typeface="Avenir Book"/>
                <a:ea typeface="Calisto MT" pitchFamily="18" charset="0"/>
                <a:cs typeface="Avenir Book"/>
              </a:rPr>
              <a:t>environment</a:t>
            </a:r>
          </a:p>
          <a:p>
            <a:pPr algn="just"/>
            <a:endParaRPr lang="en-US" sz="2800" dirty="0">
              <a:latin typeface="Avenir Book"/>
              <a:ea typeface="Calisto MT" pitchFamily="18" charset="0"/>
              <a:cs typeface="Avenir Book"/>
            </a:endParaRPr>
          </a:p>
          <a:p>
            <a:pPr algn="just"/>
            <a:r>
              <a:rPr lang="en-US" sz="2800" dirty="0" smtClean="0">
                <a:latin typeface="Avenir Book"/>
                <a:ea typeface="Calisto MT" pitchFamily="18" charset="0"/>
                <a:cs typeface="Avenir Book"/>
              </a:rPr>
              <a:t>Impaired reality testing.</a:t>
            </a:r>
            <a:endParaRPr lang="en-US" sz="2800" dirty="0">
              <a:latin typeface="Avenir Book"/>
              <a:ea typeface="Calisto MT" pitchFamily="18" charset="0"/>
              <a:cs typeface="Avenir Book"/>
            </a:endParaRPr>
          </a:p>
          <a:p>
            <a:endParaRPr lang="en-US" dirty="0"/>
          </a:p>
        </p:txBody>
      </p:sp>
    </p:spTree>
    <p:extLst>
      <p:ext uri="{BB962C8B-B14F-4D97-AF65-F5344CB8AC3E}">
        <p14:creationId xmlns:p14="http://schemas.microsoft.com/office/powerpoint/2010/main" val="2731767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rgbClr val="000000"/>
                </a:solidFill>
                <a:latin typeface="Avenir Book"/>
                <a:cs typeface="Avenir Book"/>
              </a:rPr>
              <a:t>Brief Psychotic Disorder</a:t>
            </a:r>
            <a:endParaRPr lang="en-US" sz="2800" dirty="0">
              <a:solidFill>
                <a:srgbClr val="000000"/>
              </a:solidFill>
              <a:latin typeface="Avenir Book"/>
              <a:cs typeface="Avenir Book"/>
            </a:endParaRPr>
          </a:p>
        </p:txBody>
      </p:sp>
      <p:sp>
        <p:nvSpPr>
          <p:cNvPr id="3" name="Content Placeholder 2"/>
          <p:cNvSpPr>
            <a:spLocks noGrp="1"/>
          </p:cNvSpPr>
          <p:nvPr>
            <p:ph idx="1"/>
          </p:nvPr>
        </p:nvSpPr>
        <p:spPr>
          <a:xfrm>
            <a:off x="381000" y="1371601"/>
            <a:ext cx="8610600" cy="4724400"/>
          </a:xfrm>
        </p:spPr>
        <p:txBody>
          <a:bodyPr>
            <a:normAutofit fontScale="92500" lnSpcReduction="20000"/>
          </a:bodyPr>
          <a:lstStyle/>
          <a:p>
            <a:pPr marL="0" indent="0">
              <a:buNone/>
            </a:pPr>
            <a:endParaRPr lang="en-US" dirty="0"/>
          </a:p>
          <a:p>
            <a:pPr marL="0" indent="0">
              <a:buNone/>
            </a:pPr>
            <a:endParaRPr lang="en-US" dirty="0"/>
          </a:p>
          <a:p>
            <a:pPr marL="0" indent="0" algn="just">
              <a:buNone/>
            </a:pPr>
            <a:r>
              <a:rPr lang="en-US" dirty="0">
                <a:latin typeface="Avenir Book"/>
                <a:cs typeface="Avenir Book"/>
              </a:rPr>
              <a:t>Sudden onset of at least one positive psychotic symptom such as delusions, hallucinations, disorganized speech, grossly disorganized or catatonic behavior;  lasting at least one day but less than a month; usually in response to a severe stressor</a:t>
            </a:r>
          </a:p>
          <a:p>
            <a:pPr marL="0" indent="0" algn="just">
              <a:buNone/>
            </a:pPr>
            <a:endParaRPr lang="en-US" dirty="0">
              <a:latin typeface="Avenir Book"/>
              <a:cs typeface="Avenir Book"/>
            </a:endParaRPr>
          </a:p>
          <a:p>
            <a:pPr marL="0" indent="0" algn="just">
              <a:buNone/>
            </a:pPr>
            <a:r>
              <a:rPr lang="en-US" dirty="0" err="1">
                <a:latin typeface="Avenir Book"/>
                <a:cs typeface="Avenir Book"/>
              </a:rPr>
              <a:t>Specifier</a:t>
            </a:r>
            <a:r>
              <a:rPr lang="en-US" dirty="0">
                <a:latin typeface="Avenir Book"/>
                <a:cs typeface="Avenir Book"/>
              </a:rPr>
              <a:t>:</a:t>
            </a:r>
          </a:p>
          <a:p>
            <a:pPr marL="0" indent="0" algn="just">
              <a:buNone/>
            </a:pPr>
            <a:endParaRPr lang="en-US" dirty="0">
              <a:latin typeface="Avenir Book"/>
              <a:cs typeface="Avenir Book"/>
            </a:endParaRPr>
          </a:p>
          <a:p>
            <a:pPr marL="0" indent="0" algn="just">
              <a:buNone/>
            </a:pPr>
            <a:r>
              <a:rPr lang="en-US" dirty="0">
                <a:latin typeface="Avenir Book"/>
                <a:cs typeface="Avenir Book"/>
              </a:rPr>
              <a:t>With marked stressor</a:t>
            </a:r>
          </a:p>
          <a:p>
            <a:pPr marL="0" indent="0" algn="just">
              <a:buNone/>
            </a:pPr>
            <a:r>
              <a:rPr lang="en-US" dirty="0">
                <a:latin typeface="Avenir Book"/>
                <a:cs typeface="Avenir Book"/>
              </a:rPr>
              <a:t>Without marked stressor</a:t>
            </a:r>
          </a:p>
          <a:p>
            <a:pPr marL="0" indent="0" algn="just">
              <a:buNone/>
            </a:pPr>
            <a:r>
              <a:rPr lang="en-US" dirty="0">
                <a:latin typeface="Avenir Book"/>
                <a:cs typeface="Avenir Book"/>
              </a:rPr>
              <a:t>With postpartum onset</a:t>
            </a:r>
          </a:p>
          <a:p>
            <a:pPr marL="0" indent="0" algn="just">
              <a:buNone/>
            </a:pPr>
            <a:r>
              <a:rPr lang="en-US" dirty="0">
                <a:latin typeface="Avenir Book"/>
                <a:cs typeface="Avenir Book"/>
              </a:rPr>
              <a:t>With or without catatonia</a:t>
            </a:r>
          </a:p>
          <a:p>
            <a:pPr marL="0" indent="0" algn="just">
              <a:buNone/>
            </a:pPr>
            <a:r>
              <a:rPr lang="en-US" dirty="0">
                <a:latin typeface="Avenir Book"/>
                <a:cs typeface="Avenir Book"/>
              </a:rPr>
              <a:t>Specify current severity</a:t>
            </a:r>
          </a:p>
          <a:p>
            <a:endParaRPr lang="en-US" dirty="0"/>
          </a:p>
        </p:txBody>
      </p:sp>
    </p:spTree>
    <p:extLst>
      <p:ext uri="{BB962C8B-B14F-4D97-AF65-F5344CB8AC3E}">
        <p14:creationId xmlns:p14="http://schemas.microsoft.com/office/powerpoint/2010/main" val="4041072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6068490" cy="766482"/>
          </a:xfrm>
        </p:spPr>
        <p:txBody>
          <a:bodyPr/>
          <a:lstStyle/>
          <a:p>
            <a:pPr algn="ctr"/>
            <a:r>
              <a:rPr lang="en-US" sz="3600" dirty="0" err="1" smtClean="0">
                <a:solidFill>
                  <a:srgbClr val="000000"/>
                </a:solidFill>
                <a:latin typeface="Avenir Book"/>
                <a:cs typeface="Avenir Book"/>
              </a:rPr>
              <a:t>Schizophreniform</a:t>
            </a:r>
            <a:r>
              <a:rPr lang="en-US" sz="3600" dirty="0" smtClean="0">
                <a:solidFill>
                  <a:srgbClr val="000000"/>
                </a:solidFill>
                <a:latin typeface="Avenir Book"/>
                <a:cs typeface="Avenir Book"/>
              </a:rPr>
              <a:t> Disorder</a:t>
            </a:r>
            <a:endParaRPr lang="en-US" sz="3600" dirty="0">
              <a:solidFill>
                <a:srgbClr val="000000"/>
              </a:solidFill>
              <a:latin typeface="Avenir Book"/>
              <a:cs typeface="Avenir Book"/>
            </a:endParaRPr>
          </a:p>
        </p:txBody>
      </p:sp>
      <p:sp>
        <p:nvSpPr>
          <p:cNvPr id="3" name="Content Placeholder 2"/>
          <p:cNvSpPr>
            <a:spLocks noGrp="1"/>
          </p:cNvSpPr>
          <p:nvPr>
            <p:ph idx="1"/>
          </p:nvPr>
        </p:nvSpPr>
        <p:spPr>
          <a:xfrm>
            <a:off x="381000" y="1219200"/>
            <a:ext cx="8534400" cy="5334001"/>
          </a:xfrm>
        </p:spPr>
        <p:txBody>
          <a:bodyPr>
            <a:normAutofit fontScale="70000" lnSpcReduction="20000"/>
          </a:bodyPr>
          <a:lstStyle/>
          <a:p>
            <a:pPr marL="0" indent="0">
              <a:buNone/>
            </a:pPr>
            <a:endParaRPr lang="en-US" dirty="0"/>
          </a:p>
          <a:p>
            <a:pPr marL="0" indent="0">
              <a:buNone/>
            </a:pPr>
            <a:endParaRPr lang="en-US" dirty="0"/>
          </a:p>
          <a:p>
            <a:pPr marL="0" indent="0" algn="just">
              <a:buNone/>
            </a:pPr>
            <a:r>
              <a:rPr lang="en-US" sz="2600" dirty="0">
                <a:latin typeface="Avenir Book"/>
                <a:cs typeface="Avenir Book"/>
              </a:rPr>
              <a:t>Symptoms identical to Schizophrenia but lasting less than 6 months and includes two or more of the following symptoms for a period of one month:</a:t>
            </a:r>
          </a:p>
          <a:p>
            <a:pPr marL="514350" indent="-514350" algn="just">
              <a:buAutoNum type="arabicParenR"/>
            </a:pPr>
            <a:r>
              <a:rPr lang="en-US" sz="2600" dirty="0">
                <a:latin typeface="Avenir Book"/>
                <a:cs typeface="Avenir Book"/>
              </a:rPr>
              <a:t>Delusions</a:t>
            </a:r>
          </a:p>
          <a:p>
            <a:pPr marL="514350" indent="-514350" algn="just">
              <a:buAutoNum type="arabicParenR"/>
            </a:pPr>
            <a:r>
              <a:rPr lang="en-US" sz="2600" dirty="0">
                <a:latin typeface="Avenir Book"/>
                <a:cs typeface="Avenir Book"/>
              </a:rPr>
              <a:t>Hallucinations</a:t>
            </a:r>
          </a:p>
          <a:p>
            <a:pPr marL="514350" indent="-514350" algn="just">
              <a:buAutoNum type="arabicParenR"/>
            </a:pPr>
            <a:r>
              <a:rPr lang="en-US" sz="2600" dirty="0">
                <a:latin typeface="Avenir Book"/>
                <a:cs typeface="Avenir Book"/>
              </a:rPr>
              <a:t>Disorganized </a:t>
            </a:r>
            <a:r>
              <a:rPr lang="en-US" sz="2600" dirty="0" smtClean="0">
                <a:latin typeface="Avenir Book"/>
                <a:cs typeface="Avenir Book"/>
              </a:rPr>
              <a:t>Speech </a:t>
            </a:r>
            <a:endParaRPr lang="en-US" sz="2600" dirty="0">
              <a:latin typeface="Avenir Book"/>
              <a:cs typeface="Avenir Book"/>
            </a:endParaRP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Specify if:</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With good prognostic features</a:t>
            </a:r>
          </a:p>
          <a:p>
            <a:pPr marL="0" indent="0" algn="just">
              <a:buNone/>
            </a:pPr>
            <a:r>
              <a:rPr lang="en-US" sz="2600" dirty="0">
                <a:latin typeface="Avenir Book"/>
                <a:cs typeface="Avenir Book"/>
              </a:rPr>
              <a:t>Without good prognostic features</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Specify if: with catatonia</a:t>
            </a:r>
          </a:p>
          <a:p>
            <a:pPr marL="0" indent="0" algn="just">
              <a:buNone/>
            </a:pPr>
            <a:r>
              <a:rPr lang="en-US" sz="2600" dirty="0">
                <a:latin typeface="Avenir Book"/>
                <a:cs typeface="Avenir Book"/>
              </a:rPr>
              <a:t>Specify: current severity</a:t>
            </a:r>
          </a:p>
          <a:p>
            <a:pPr marL="0" indent="0" algn="just">
              <a:buNone/>
            </a:pPr>
            <a:r>
              <a:rPr lang="en-US" sz="2600" dirty="0">
                <a:latin typeface="Avenir Book"/>
                <a:cs typeface="Avenir Book"/>
              </a:rPr>
              <a:t>Specify: if catatonia is present </a:t>
            </a:r>
          </a:p>
          <a:p>
            <a:pPr marL="514350" indent="-514350" algn="just">
              <a:buAutoNum type="arabicParenR"/>
            </a:pPr>
            <a:endParaRPr lang="en-US" dirty="0">
              <a:latin typeface="Avenir Book"/>
              <a:cs typeface="Avenir Book"/>
            </a:endParaRPr>
          </a:p>
          <a:p>
            <a:pPr marL="514350" indent="-514350" algn="just">
              <a:buAutoNum type="arabicParenR"/>
            </a:pPr>
            <a:r>
              <a:rPr lang="en-US" dirty="0">
                <a:latin typeface="Avenir Book"/>
                <a:cs typeface="Avenir Book"/>
              </a:rPr>
              <a:t>Grossly disorganized or catatonic behavior</a:t>
            </a:r>
          </a:p>
          <a:p>
            <a:pPr marL="514350" indent="-514350" algn="just">
              <a:buAutoNum type="arabicParenR"/>
            </a:pPr>
            <a:r>
              <a:rPr lang="en-US" dirty="0">
                <a:latin typeface="Avenir Book"/>
                <a:cs typeface="Avenir Book"/>
              </a:rPr>
              <a:t>Negative symptoms (diminished emotional </a:t>
            </a:r>
            <a:endParaRPr lang="en-US" dirty="0"/>
          </a:p>
        </p:txBody>
      </p:sp>
    </p:spTree>
    <p:extLst>
      <p:ext uri="{BB962C8B-B14F-4D97-AF65-F5344CB8AC3E}">
        <p14:creationId xmlns:p14="http://schemas.microsoft.com/office/powerpoint/2010/main" val="2565433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3886200" cy="537882"/>
          </a:xfrm>
        </p:spPr>
        <p:txBody>
          <a:bodyPr>
            <a:normAutofit fontScale="90000"/>
          </a:bodyPr>
          <a:lstStyle/>
          <a:p>
            <a:pPr algn="ctr"/>
            <a:r>
              <a:rPr lang="en-US" sz="3200" dirty="0" smtClean="0">
                <a:solidFill>
                  <a:srgbClr val="000000"/>
                </a:solidFill>
                <a:latin typeface="Avenir Book"/>
                <a:cs typeface="Avenir Book"/>
              </a:rPr>
              <a:t>Schizoaffective Disorder</a:t>
            </a:r>
            <a:endParaRPr lang="en-US" sz="3200" dirty="0">
              <a:solidFill>
                <a:srgbClr val="000000"/>
              </a:solidFill>
              <a:latin typeface="Avenir Book"/>
              <a:cs typeface="Avenir Book"/>
            </a:endParaRPr>
          </a:p>
        </p:txBody>
      </p:sp>
      <p:sp>
        <p:nvSpPr>
          <p:cNvPr id="3" name="Content Placeholder 2"/>
          <p:cNvSpPr>
            <a:spLocks noGrp="1"/>
          </p:cNvSpPr>
          <p:nvPr>
            <p:ph idx="1"/>
          </p:nvPr>
        </p:nvSpPr>
        <p:spPr>
          <a:xfrm>
            <a:off x="381000" y="1371600"/>
            <a:ext cx="8458200" cy="5257799"/>
          </a:xfrm>
        </p:spPr>
        <p:txBody>
          <a:bodyPr>
            <a:normAutofit fontScale="85000" lnSpcReduction="20000"/>
          </a:bodyPr>
          <a:lstStyle/>
          <a:p>
            <a:pPr algn="just">
              <a:buFont typeface="Wingdings" charset="2"/>
              <a:buChar char="§"/>
            </a:pPr>
            <a:r>
              <a:rPr lang="en-US" sz="2000" dirty="0" smtClean="0">
                <a:latin typeface="Avenir Book"/>
                <a:cs typeface="Avenir Book"/>
              </a:rPr>
              <a:t>Schizoaffective Disorder is characterized by abnormal thought processes and </a:t>
            </a:r>
            <a:r>
              <a:rPr lang="en-US" sz="2000" dirty="0" err="1" smtClean="0">
                <a:latin typeface="Avenir Book"/>
                <a:cs typeface="Avenir Book"/>
              </a:rPr>
              <a:t>dysregulated</a:t>
            </a:r>
            <a:r>
              <a:rPr lang="en-US" sz="2000" dirty="0" smtClean="0">
                <a:latin typeface="Avenir Book"/>
                <a:cs typeface="Avenir Book"/>
              </a:rPr>
              <a:t> emotions.</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An individual with this disorder has features of both </a:t>
            </a:r>
            <a:r>
              <a:rPr lang="en-US" sz="2000" dirty="0" err="1" smtClean="0">
                <a:latin typeface="Avenir Book"/>
                <a:cs typeface="Avenir Book"/>
              </a:rPr>
              <a:t>Sz</a:t>
            </a:r>
            <a:r>
              <a:rPr lang="en-US" sz="2000" dirty="0" smtClean="0">
                <a:latin typeface="Avenir Book"/>
                <a:cs typeface="Avenir Book"/>
              </a:rPr>
              <a:t> and a mood disorder but does not strictly meet the diagnostic criteria for either.</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Delusions </a:t>
            </a:r>
            <a:r>
              <a:rPr lang="en-US" sz="2000" dirty="0">
                <a:latin typeface="Avenir Book"/>
                <a:cs typeface="Avenir Book"/>
              </a:rPr>
              <a:t>or hallucinations are present for two or more weeks in the absence of a major mood episode (depressive or manic</a:t>
            </a:r>
            <a:r>
              <a:rPr lang="en-US" sz="2000" dirty="0" smtClean="0">
                <a:latin typeface="Avenir Book"/>
                <a:cs typeface="Avenir Book"/>
              </a:rPr>
              <a:t>)</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Major depressive or manic mood disorder concurrent with primary symptoms of Schizophrenia</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Specify if:  Bipolar Type or Depressive Type</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Bipolar Type: if a manic </a:t>
            </a:r>
            <a:r>
              <a:rPr lang="en-US" sz="2000" dirty="0" smtClean="0">
                <a:latin typeface="Avenir Book"/>
                <a:cs typeface="Avenir Book"/>
              </a:rPr>
              <a:t>or hypomanic episode </a:t>
            </a:r>
            <a:r>
              <a:rPr lang="en-US" sz="2000" dirty="0">
                <a:latin typeface="Avenir Book"/>
                <a:cs typeface="Avenir Book"/>
              </a:rPr>
              <a:t>is part of the presentation; major depressive episode may also occur</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Depressive Type: this subtype applies if only major depressive episodes </a:t>
            </a:r>
            <a:r>
              <a:rPr lang="en-US" sz="2000" dirty="0" smtClean="0">
                <a:latin typeface="Avenir Book"/>
                <a:cs typeface="Avenir Book"/>
              </a:rPr>
              <a:t>are </a:t>
            </a:r>
            <a:r>
              <a:rPr lang="en-US" sz="2000" dirty="0">
                <a:latin typeface="Avenir Book"/>
                <a:cs typeface="Avenir Book"/>
              </a:rPr>
              <a:t>part of the </a:t>
            </a:r>
            <a:r>
              <a:rPr lang="en-US" sz="2000" dirty="0" smtClean="0">
                <a:latin typeface="Avenir Book"/>
                <a:cs typeface="Avenir Book"/>
              </a:rPr>
              <a:t>presentation.</a:t>
            </a:r>
          </a:p>
          <a:p>
            <a:pPr algn="just">
              <a:buFont typeface="Wingdings" charset="2"/>
              <a:buChar char="§"/>
            </a:pPr>
            <a:r>
              <a:rPr lang="en-US" sz="2000" dirty="0" smtClean="0">
                <a:latin typeface="Avenir Book"/>
                <a:cs typeface="Avenir Book"/>
              </a:rPr>
              <a:t>Specify if catatonia is present.</a:t>
            </a:r>
            <a:endParaRPr lang="en-US" sz="2000" dirty="0">
              <a:latin typeface="Avenir Book"/>
              <a:cs typeface="Avenir Book"/>
            </a:endParaRPr>
          </a:p>
          <a:p>
            <a:endParaRPr lang="en-US" sz="3000" dirty="0"/>
          </a:p>
          <a:p>
            <a:endParaRPr lang="en-US" dirty="0"/>
          </a:p>
        </p:txBody>
      </p:sp>
    </p:spTree>
    <p:extLst>
      <p:ext uri="{BB962C8B-B14F-4D97-AF65-F5344CB8AC3E}">
        <p14:creationId xmlns:p14="http://schemas.microsoft.com/office/powerpoint/2010/main" val="700228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096000"/>
          </a:xfrm>
        </p:spPr>
        <p:txBody>
          <a:bodyPr>
            <a:normAutofit/>
          </a:bodyPr>
          <a:lstStyle/>
          <a:p>
            <a:pPr algn="just">
              <a:buFont typeface="Wingdings" charset="2"/>
              <a:buChar char="§"/>
            </a:pPr>
            <a:endParaRPr lang="en-US" sz="2000" dirty="0" smtClean="0">
              <a:latin typeface="Avenir Book"/>
              <a:ea typeface="Calisto MT" pitchFamily="18" charset="0"/>
              <a:cs typeface="Avenir Book"/>
            </a:endParaRPr>
          </a:p>
          <a:p>
            <a:pPr algn="just">
              <a:buFont typeface="Wingdings" charset="2"/>
              <a:buChar char="§"/>
            </a:pPr>
            <a:r>
              <a:rPr lang="en-US" sz="2000" dirty="0" smtClean="0">
                <a:latin typeface="Avenir Book"/>
                <a:ea typeface="Calisto MT" pitchFamily="18" charset="0"/>
                <a:cs typeface="Avenir Book"/>
              </a:rPr>
              <a:t>Schizophrenia </a:t>
            </a:r>
            <a:r>
              <a:rPr lang="en-US" sz="2000" dirty="0">
                <a:latin typeface="Avenir Book"/>
                <a:ea typeface="Calisto MT" pitchFamily="18" charset="0"/>
                <a:cs typeface="Avenir Book"/>
              </a:rPr>
              <a:t>is </a:t>
            </a:r>
            <a:r>
              <a:rPr lang="en-US" sz="2000" dirty="0" smtClean="0">
                <a:latin typeface="Avenir Book"/>
                <a:ea typeface="Calisto MT" pitchFamily="18" charset="0"/>
                <a:cs typeface="Avenir Book"/>
              </a:rPr>
              <a:t>the most severe of the psychopathologies </a:t>
            </a:r>
            <a:r>
              <a:rPr lang="en-US" sz="2000" dirty="0" smtClean="0">
                <a:latin typeface="Avenir Book"/>
                <a:ea typeface="Calisto MT" pitchFamily="18" charset="0"/>
                <a:cs typeface="Avenir Book"/>
              </a:rPr>
              <a:t>and is a </a:t>
            </a:r>
            <a:r>
              <a:rPr lang="en-US" sz="2000" dirty="0" smtClean="0">
                <a:latin typeface="Avenir Book"/>
                <a:ea typeface="Calisto MT" pitchFamily="18" charset="0"/>
                <a:cs typeface="Avenir Book"/>
              </a:rPr>
              <a:t>profound </a:t>
            </a:r>
            <a:r>
              <a:rPr lang="en-US" sz="2000" dirty="0" smtClean="0">
                <a:latin typeface="Avenir Book"/>
                <a:ea typeface="Calisto MT" pitchFamily="18" charset="0"/>
                <a:cs typeface="Avenir Book"/>
              </a:rPr>
              <a:t>disturbance </a:t>
            </a:r>
            <a:r>
              <a:rPr lang="en-US" sz="2000" dirty="0">
                <a:latin typeface="Avenir Book"/>
                <a:ea typeface="Calisto MT" pitchFamily="18" charset="0"/>
                <a:cs typeface="Avenir Book"/>
              </a:rPr>
              <a:t>in thought, perception, emotion and behavior. </a:t>
            </a:r>
          </a:p>
          <a:p>
            <a:pPr algn="just">
              <a:buFont typeface="Wingdings" charset="2"/>
              <a:buChar char="§"/>
            </a:pPr>
            <a:endParaRPr lang="en-US" sz="2000" dirty="0">
              <a:latin typeface="Avenir Book"/>
              <a:ea typeface="Calisto MT" pitchFamily="18" charset="0"/>
              <a:cs typeface="Avenir Book"/>
            </a:endParaRPr>
          </a:p>
          <a:p>
            <a:pPr algn="just">
              <a:buFont typeface="Wingdings" charset="2"/>
              <a:buChar char="§"/>
            </a:pPr>
            <a:r>
              <a:rPr lang="en-US" sz="2000" dirty="0" smtClean="0">
                <a:latin typeface="Avenir Book"/>
                <a:cs typeface="Avenir Book"/>
              </a:rPr>
              <a:t>It </a:t>
            </a:r>
            <a:r>
              <a:rPr lang="en-US" sz="2000" dirty="0" smtClean="0">
                <a:latin typeface="Avenir Book"/>
                <a:cs typeface="Avenir Book"/>
              </a:rPr>
              <a:t>typically </a:t>
            </a:r>
            <a:r>
              <a:rPr lang="en-US" sz="2000" dirty="0" smtClean="0">
                <a:latin typeface="Avenir Book"/>
                <a:cs typeface="Avenir Book"/>
              </a:rPr>
              <a:t>emerges during the transition from adolescence to adulthood.</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It has a profound negative effect on the individual’s educational, occupational, and social functioning.</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It is considered to be the cruelest of the mental illnesses in terms of the impact it has on the individual and their family.</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It</a:t>
            </a:r>
            <a:r>
              <a:rPr lang="en-US" sz="2000" dirty="0" smtClean="0">
                <a:latin typeface="Avenir Book"/>
                <a:cs typeface="Avenir Book"/>
              </a:rPr>
              <a:t> </a:t>
            </a:r>
            <a:r>
              <a:rPr lang="en-US" sz="2000" dirty="0" smtClean="0">
                <a:latin typeface="Avenir Book"/>
                <a:cs typeface="Avenir Book"/>
              </a:rPr>
              <a:t>is a chronic, incurable and very debilitating disorder that is </a:t>
            </a:r>
            <a:r>
              <a:rPr lang="en-US" sz="2000" dirty="0" smtClean="0">
                <a:latin typeface="Avenir Book"/>
                <a:cs typeface="Avenir Book"/>
              </a:rPr>
              <a:t> </a:t>
            </a:r>
            <a:r>
              <a:rPr lang="en-US" sz="2000" dirty="0" smtClean="0">
                <a:latin typeface="Avenir Book"/>
                <a:cs typeface="Avenir Book"/>
              </a:rPr>
              <a:t>misunderstood and shrouded in </a:t>
            </a:r>
            <a:r>
              <a:rPr lang="en-US" sz="2000" dirty="0" smtClean="0">
                <a:latin typeface="Avenir Book"/>
                <a:cs typeface="Avenir Book"/>
              </a:rPr>
              <a:t>myths and stereotypes.</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 </a:t>
            </a:r>
            <a:r>
              <a:rPr lang="en-US" sz="2000" dirty="0">
                <a:latin typeface="Avenir Book"/>
                <a:cs typeface="Avenir Book"/>
              </a:rPr>
              <a:t>I</a:t>
            </a:r>
            <a:r>
              <a:rPr lang="en-US" sz="2000" dirty="0" smtClean="0">
                <a:latin typeface="Avenir Book"/>
                <a:cs typeface="Avenir Book"/>
              </a:rPr>
              <a:t>ndividuals </a:t>
            </a:r>
            <a:r>
              <a:rPr lang="en-US" sz="2000" dirty="0" smtClean="0">
                <a:latin typeface="Avenir Book"/>
                <a:cs typeface="Avenir Book"/>
              </a:rPr>
              <a:t>living with the condition </a:t>
            </a:r>
            <a:r>
              <a:rPr lang="en-US" sz="2000" dirty="0" smtClean="0">
                <a:latin typeface="Avenir Book"/>
                <a:cs typeface="Avenir Book"/>
              </a:rPr>
              <a:t>can be</a:t>
            </a:r>
            <a:r>
              <a:rPr lang="en-US" sz="2000" dirty="0" smtClean="0">
                <a:latin typeface="Avenir Book"/>
                <a:cs typeface="Avenir Book"/>
              </a:rPr>
              <a:t> </a:t>
            </a:r>
            <a:r>
              <a:rPr lang="en-US" sz="2000" dirty="0" smtClean="0">
                <a:latin typeface="Avenir Book"/>
                <a:cs typeface="Avenir Book"/>
              </a:rPr>
              <a:t>victims of stigma.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27527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609600"/>
            <a:ext cx="4114800" cy="457200"/>
          </a:xfrm>
        </p:spPr>
        <p:txBody>
          <a:bodyPr>
            <a:normAutofit fontScale="90000"/>
          </a:bodyPr>
          <a:lstStyle/>
          <a:p>
            <a:r>
              <a:rPr lang="en-US" sz="3600" dirty="0" smtClean="0">
                <a:solidFill>
                  <a:schemeClr val="tx1"/>
                </a:solidFill>
                <a:latin typeface="Avenir Book"/>
                <a:cs typeface="Avenir Book"/>
              </a:rPr>
              <a:t>Delusional Disorder</a:t>
            </a:r>
            <a:endParaRPr lang="en-US" sz="3600" dirty="0">
              <a:solidFill>
                <a:schemeClr val="tx1"/>
              </a:solidFill>
              <a:latin typeface="Avenir Book"/>
              <a:cs typeface="Avenir Book"/>
            </a:endParaRPr>
          </a:p>
        </p:txBody>
      </p:sp>
      <p:sp>
        <p:nvSpPr>
          <p:cNvPr id="3" name="Content Placeholder 2"/>
          <p:cNvSpPr>
            <a:spLocks noGrp="1"/>
          </p:cNvSpPr>
          <p:nvPr>
            <p:ph idx="1"/>
          </p:nvPr>
        </p:nvSpPr>
        <p:spPr>
          <a:xfrm>
            <a:off x="152400" y="1219200"/>
            <a:ext cx="8839200" cy="5486400"/>
          </a:xfrm>
        </p:spPr>
        <p:txBody>
          <a:bodyPr/>
          <a:lstStyle/>
          <a:p>
            <a:pPr marL="0" indent="0" algn="just">
              <a:buNone/>
            </a:pPr>
            <a:r>
              <a:rPr lang="en-US" sz="2000" dirty="0" smtClean="0">
                <a:latin typeface="Avenir Book"/>
                <a:cs typeface="Avenir Book"/>
              </a:rPr>
              <a:t>The individual presents with delusions but no accompanying hallucinations, thought disorder, mood disorder or significant flattening of affect.</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Apart from their delusions individuals with delusional disorder may continue to function normally and their behavior does not see, odd or bizarre.</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However – their preoccupation with delusional ideas can disrupt their lives.</a:t>
            </a:r>
          </a:p>
          <a:p>
            <a:pPr marL="0" indent="0" algn="just">
              <a:buNone/>
            </a:pPr>
            <a:endParaRPr lang="en-US" dirty="0" smtClean="0">
              <a:latin typeface="Avenir Book"/>
              <a:cs typeface="Avenir Book"/>
            </a:endParaRPr>
          </a:p>
          <a:p>
            <a:pPr marL="0" indent="0" algn="just">
              <a:buNone/>
            </a:pPr>
            <a:r>
              <a:rPr lang="en-US" sz="2000" dirty="0" smtClean="0">
                <a:latin typeface="Avenir Book"/>
                <a:cs typeface="Avenir Book"/>
              </a:rPr>
              <a:t>There are seven subtypes of delusional disorder:</a:t>
            </a:r>
          </a:p>
          <a:p>
            <a:pPr marL="0" indent="0" algn="just">
              <a:buNone/>
            </a:pPr>
            <a:endParaRPr lang="en-US" sz="2000" dirty="0">
              <a:latin typeface="Avenir Book"/>
              <a:cs typeface="Avenir Book"/>
            </a:endParaRPr>
          </a:p>
          <a:p>
            <a:pPr marL="457200" indent="-457200" algn="just">
              <a:buAutoNum type="arabicParenR"/>
            </a:pPr>
            <a:r>
              <a:rPr lang="en-US" sz="2000" dirty="0" err="1" smtClean="0">
                <a:latin typeface="Avenir Book"/>
                <a:cs typeface="Avenir Book"/>
              </a:rPr>
              <a:t>Erotomanic</a:t>
            </a:r>
            <a:r>
              <a:rPr lang="en-US" sz="2000" dirty="0" smtClean="0">
                <a:latin typeface="Avenir Book"/>
                <a:cs typeface="Avenir Book"/>
              </a:rPr>
              <a:t>:  a delusion that another person, often a a prominent public figure is in love with the individual.</a:t>
            </a:r>
          </a:p>
          <a:p>
            <a:pPr marL="457200" indent="-457200" algn="just">
              <a:buAutoNum type="arabicParenR"/>
            </a:pPr>
            <a:r>
              <a:rPr lang="en-US" sz="2000" dirty="0" smtClean="0">
                <a:latin typeface="Avenir Book"/>
                <a:cs typeface="Avenir Book"/>
              </a:rPr>
              <a:t>Grandiose: delusion of inflated worth, power, knowledge or identity.</a:t>
            </a:r>
          </a:p>
          <a:p>
            <a:pPr marL="457200" indent="-457200" algn="just">
              <a:buAutoNum type="arabicParenR"/>
            </a:pPr>
            <a:r>
              <a:rPr lang="en-US" sz="2000" dirty="0" smtClean="0">
                <a:latin typeface="Avenir Book"/>
                <a:cs typeface="Avenir Book"/>
              </a:rPr>
              <a:t>Jealous: delusion that the individual’s sexual partner is being unfaithful to him/her.</a:t>
            </a:r>
          </a:p>
          <a:p>
            <a:pPr marL="457200" indent="-457200">
              <a:buAutoNum type="arabicParenR"/>
            </a:pPr>
            <a:endParaRPr lang="en-US" dirty="0" smtClean="0"/>
          </a:p>
          <a:p>
            <a:pPr marL="457200" indent="-457200">
              <a:buAutoNum type="arabicParenR"/>
            </a:pPr>
            <a:endParaRPr lang="en-US" dirty="0"/>
          </a:p>
          <a:p>
            <a:pPr marL="0" indent="0">
              <a:buNone/>
            </a:pPr>
            <a:endParaRPr lang="en-US" dirty="0"/>
          </a:p>
        </p:txBody>
      </p:sp>
    </p:spTree>
    <p:extLst>
      <p:ext uri="{BB962C8B-B14F-4D97-AF65-F5344CB8AC3E}">
        <p14:creationId xmlns:p14="http://schemas.microsoft.com/office/powerpoint/2010/main" val="2278594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19800"/>
          </a:xfrm>
        </p:spPr>
        <p:txBody>
          <a:bodyPr>
            <a:normAutofit/>
          </a:bodyPr>
          <a:lstStyle/>
          <a:p>
            <a:pPr marL="0" indent="0">
              <a:buNone/>
            </a:pPr>
            <a:endParaRPr lang="en-US" sz="2000" dirty="0" smtClean="0">
              <a:latin typeface="Avenir Book"/>
              <a:cs typeface="Avenir Book"/>
            </a:endParaRPr>
          </a:p>
          <a:p>
            <a:pPr marL="0" indent="0">
              <a:buNone/>
            </a:pPr>
            <a:endParaRPr lang="en-US" sz="2000" dirty="0">
              <a:latin typeface="Avenir Book"/>
              <a:cs typeface="Avenir Book"/>
            </a:endParaRPr>
          </a:p>
          <a:p>
            <a:pPr marL="0" indent="0">
              <a:buNone/>
            </a:pPr>
            <a:r>
              <a:rPr lang="en-US" sz="2000" dirty="0" smtClean="0">
                <a:latin typeface="Avenir Book"/>
                <a:cs typeface="Avenir Book"/>
              </a:rPr>
              <a:t>4) Persecutory: delusion that others are conspiring against them; starting rumors to damage their reputation; others following them or trying put drugs in their food.</a:t>
            </a:r>
          </a:p>
          <a:p>
            <a:pPr marL="0" indent="0">
              <a:buNone/>
            </a:pPr>
            <a:endParaRPr lang="en-US" sz="2000" dirty="0" smtClean="0">
              <a:latin typeface="Avenir Book"/>
              <a:cs typeface="Avenir Book"/>
            </a:endParaRPr>
          </a:p>
          <a:p>
            <a:pPr marL="0" indent="0">
              <a:buNone/>
            </a:pPr>
            <a:r>
              <a:rPr lang="en-US" sz="2000" dirty="0" smtClean="0">
                <a:latin typeface="Avenir Book"/>
                <a:cs typeface="Avenir Book"/>
              </a:rPr>
              <a:t>5) Somatic: delusion that the person has a serious health disease; parasites are eating their internal organs.</a:t>
            </a:r>
          </a:p>
          <a:p>
            <a:pPr marL="0" indent="0">
              <a:buNone/>
            </a:pPr>
            <a:endParaRPr lang="en-US" sz="2000" dirty="0" smtClean="0">
              <a:latin typeface="Avenir Book"/>
              <a:cs typeface="Avenir Book"/>
            </a:endParaRPr>
          </a:p>
          <a:p>
            <a:pPr marL="0" indent="0">
              <a:buNone/>
            </a:pPr>
            <a:r>
              <a:rPr lang="en-US" sz="2000" dirty="0" smtClean="0">
                <a:latin typeface="Avenir Book"/>
                <a:cs typeface="Avenir Book"/>
              </a:rPr>
              <a:t>6) Mixed: delusions with characteristics of more than one of the above types but with no single, </a:t>
            </a:r>
            <a:r>
              <a:rPr lang="en-US" sz="2000" dirty="0">
                <a:latin typeface="Avenir Book"/>
                <a:cs typeface="Avenir Book"/>
              </a:rPr>
              <a:t>p</a:t>
            </a:r>
            <a:r>
              <a:rPr lang="en-US" sz="2000" dirty="0" smtClean="0">
                <a:latin typeface="Avenir Book"/>
                <a:cs typeface="Avenir Book"/>
              </a:rPr>
              <a:t>redominant theme.</a:t>
            </a:r>
          </a:p>
          <a:p>
            <a:pPr marL="0" indent="0">
              <a:buNone/>
            </a:pPr>
            <a:endParaRPr lang="en-US" sz="2000" dirty="0" smtClean="0">
              <a:latin typeface="Avenir Book"/>
              <a:cs typeface="Avenir Book"/>
            </a:endParaRPr>
          </a:p>
          <a:p>
            <a:pPr marL="0" indent="0">
              <a:buNone/>
            </a:pPr>
            <a:r>
              <a:rPr lang="en-US" sz="2000" dirty="0" smtClean="0">
                <a:latin typeface="Avenir Book"/>
                <a:cs typeface="Avenir Book"/>
              </a:rPr>
              <a:t>7) Unspecified: delusions that cannot be clearly classified into any of the subcategories.</a:t>
            </a:r>
            <a:endParaRPr lang="en-US" sz="2000" dirty="0">
              <a:latin typeface="Avenir Book"/>
              <a:cs typeface="Avenir Book"/>
            </a:endParaRPr>
          </a:p>
        </p:txBody>
      </p:sp>
    </p:spTree>
    <p:extLst>
      <p:ext uri="{BB962C8B-B14F-4D97-AF65-F5344CB8AC3E}">
        <p14:creationId xmlns:p14="http://schemas.microsoft.com/office/powerpoint/2010/main" val="3334660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685800"/>
            <a:ext cx="2563290" cy="685800"/>
          </a:xfrm>
        </p:spPr>
        <p:txBody>
          <a:bodyPr>
            <a:normAutofit/>
          </a:bodyPr>
          <a:lstStyle/>
          <a:p>
            <a:r>
              <a:rPr lang="en-US" sz="2800" dirty="0" smtClean="0">
                <a:solidFill>
                  <a:srgbClr val="000000"/>
                </a:solidFill>
                <a:latin typeface="Avenir Book"/>
                <a:cs typeface="Avenir Book"/>
              </a:rPr>
              <a:t>Catatonia</a:t>
            </a:r>
            <a:endParaRPr lang="en-US" sz="2800" dirty="0">
              <a:solidFill>
                <a:srgbClr val="000000"/>
              </a:solidFill>
              <a:latin typeface="Avenir Book"/>
              <a:cs typeface="Avenir Book"/>
            </a:endParaRPr>
          </a:p>
        </p:txBody>
      </p:sp>
      <p:sp>
        <p:nvSpPr>
          <p:cNvPr id="3" name="Content Placeholder 2"/>
          <p:cNvSpPr>
            <a:spLocks noGrp="1"/>
          </p:cNvSpPr>
          <p:nvPr>
            <p:ph idx="1"/>
          </p:nvPr>
        </p:nvSpPr>
        <p:spPr>
          <a:xfrm>
            <a:off x="381000" y="1524000"/>
            <a:ext cx="8534400" cy="5105399"/>
          </a:xfrm>
        </p:spPr>
        <p:txBody>
          <a:bodyPr/>
          <a:lstStyle/>
          <a:p>
            <a:pPr marL="0" indent="0">
              <a:buNone/>
            </a:pPr>
            <a:endParaRPr lang="en-US" dirty="0"/>
          </a:p>
          <a:p>
            <a:pPr marL="0" indent="0">
              <a:buNone/>
            </a:pPr>
            <a:endParaRPr lang="en-US" dirty="0"/>
          </a:p>
          <a:p>
            <a:pPr marL="0" indent="0" algn="just">
              <a:buNone/>
            </a:pPr>
            <a:r>
              <a:rPr lang="en-US" sz="2000" dirty="0">
                <a:latin typeface="Avenir Book"/>
                <a:cs typeface="Avenir Book"/>
              </a:rPr>
              <a:t>Marked psychomotor disturbance including decreased  motor activity or excessive and peculiar motor activity ranging from unresponsiveness to agitation.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May include stupor, catalepsy (trancelike state) and waxy flexibility (immobile physical position), </a:t>
            </a:r>
            <a:r>
              <a:rPr lang="en-US" sz="2000" dirty="0" err="1">
                <a:latin typeface="Avenir Book"/>
                <a:cs typeface="Avenir Book"/>
              </a:rPr>
              <a:t>mutism</a:t>
            </a:r>
            <a:r>
              <a:rPr lang="en-US" sz="2000" dirty="0">
                <a:latin typeface="Avenir Book"/>
                <a:cs typeface="Avenir Book"/>
              </a:rPr>
              <a:t> and other puzzling behavior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Rather than being a separate diagnosis catatonia is associated with other mental disorders and medical conditions.</a:t>
            </a:r>
          </a:p>
          <a:p>
            <a:endParaRPr lang="en-US" dirty="0"/>
          </a:p>
        </p:txBody>
      </p:sp>
    </p:spTree>
    <p:extLst>
      <p:ext uri="{BB962C8B-B14F-4D97-AF65-F5344CB8AC3E}">
        <p14:creationId xmlns:p14="http://schemas.microsoft.com/office/powerpoint/2010/main" val="3985981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248401"/>
          </a:xfrm>
        </p:spPr>
        <p:txBody>
          <a:bodyPr>
            <a:normAutofit lnSpcReduction="10000"/>
          </a:bodyPr>
          <a:lstStyle/>
          <a:p>
            <a:r>
              <a:rPr lang="en-US" sz="2200" dirty="0">
                <a:latin typeface="Avenir Book"/>
                <a:cs typeface="Avenir Book"/>
              </a:rPr>
              <a:t>Symptoms of Catatonia: Must have three of the following for the diagnosis</a:t>
            </a:r>
          </a:p>
          <a:p>
            <a:endParaRPr lang="en-US" sz="2200" dirty="0">
              <a:latin typeface="Avenir Book"/>
              <a:cs typeface="Avenir Book"/>
            </a:endParaRPr>
          </a:p>
          <a:p>
            <a:r>
              <a:rPr lang="en-US" sz="2200" dirty="0">
                <a:latin typeface="Avenir Book"/>
                <a:cs typeface="Avenir Book"/>
              </a:rPr>
              <a:t>Stupor: no psychomotor activity</a:t>
            </a:r>
          </a:p>
          <a:p>
            <a:r>
              <a:rPr lang="en-US" sz="2200" dirty="0" err="1">
                <a:latin typeface="Avenir Book"/>
                <a:cs typeface="Avenir Book"/>
              </a:rPr>
              <a:t>Mutism</a:t>
            </a:r>
            <a:r>
              <a:rPr lang="en-US" sz="2200" dirty="0">
                <a:latin typeface="Avenir Book"/>
                <a:cs typeface="Avenir Book"/>
              </a:rPr>
              <a:t>: little or no verbal response</a:t>
            </a:r>
          </a:p>
          <a:p>
            <a:r>
              <a:rPr lang="en-US" sz="2200" dirty="0">
                <a:latin typeface="Avenir Book"/>
                <a:cs typeface="Avenir Book"/>
              </a:rPr>
              <a:t>Echolalia: mimicking one’s speech</a:t>
            </a:r>
          </a:p>
          <a:p>
            <a:r>
              <a:rPr lang="en-US" sz="2200" dirty="0" err="1">
                <a:latin typeface="Avenir Book"/>
                <a:cs typeface="Avenir Book"/>
              </a:rPr>
              <a:t>Echopraxia</a:t>
            </a:r>
            <a:r>
              <a:rPr lang="en-US" sz="2200" dirty="0">
                <a:latin typeface="Avenir Book"/>
                <a:cs typeface="Avenir Book"/>
              </a:rPr>
              <a:t>: mimicking another’s movements</a:t>
            </a:r>
          </a:p>
          <a:p>
            <a:r>
              <a:rPr lang="en-US" sz="2200" dirty="0">
                <a:latin typeface="Avenir Book"/>
                <a:cs typeface="Avenir Book"/>
              </a:rPr>
              <a:t>Grimacing</a:t>
            </a:r>
          </a:p>
          <a:p>
            <a:r>
              <a:rPr lang="en-US" sz="2200" dirty="0">
                <a:latin typeface="Avenir Book"/>
                <a:cs typeface="Avenir Book"/>
              </a:rPr>
              <a:t>Stereotypy: repetitive, non-goal directed behavior)</a:t>
            </a:r>
          </a:p>
          <a:p>
            <a:r>
              <a:rPr lang="en-US" sz="2200" dirty="0">
                <a:latin typeface="Avenir Book"/>
                <a:cs typeface="Avenir Book"/>
              </a:rPr>
              <a:t>Mannerism: odd movements</a:t>
            </a:r>
          </a:p>
          <a:p>
            <a:r>
              <a:rPr lang="en-US" sz="2200" dirty="0">
                <a:latin typeface="Avenir Book"/>
                <a:cs typeface="Avenir Book"/>
              </a:rPr>
              <a:t>Negativism: opposition or no response to instructions or external stimuli</a:t>
            </a:r>
          </a:p>
          <a:p>
            <a:r>
              <a:rPr lang="en-US" sz="2200" dirty="0">
                <a:latin typeface="Avenir Book"/>
                <a:cs typeface="Avenir Book"/>
              </a:rPr>
              <a:t>Agitation: not influenced by external stimuli</a:t>
            </a:r>
          </a:p>
          <a:p>
            <a:r>
              <a:rPr lang="en-US" sz="2200" dirty="0">
                <a:latin typeface="Avenir Book"/>
                <a:cs typeface="Avenir Book"/>
              </a:rPr>
              <a:t>Posturing: spontaneous and active maintenance of a posture</a:t>
            </a:r>
          </a:p>
          <a:p>
            <a:r>
              <a:rPr lang="en-US" sz="2200" dirty="0">
                <a:latin typeface="Avenir Book"/>
                <a:cs typeface="Avenir Book"/>
              </a:rPr>
              <a:t>Waxy Flexibility: resistance to to positioning by examiner</a:t>
            </a:r>
          </a:p>
          <a:p>
            <a:r>
              <a:rPr lang="en-US" sz="2200" dirty="0">
                <a:latin typeface="Avenir Book"/>
                <a:cs typeface="Avenir Book"/>
              </a:rPr>
              <a:t>Catalepsy: passive induction of a posture held against gravity</a:t>
            </a:r>
          </a:p>
          <a:p>
            <a:endParaRPr lang="en-US" dirty="0"/>
          </a:p>
        </p:txBody>
      </p:sp>
    </p:spTree>
    <p:extLst>
      <p:ext uri="{BB962C8B-B14F-4D97-AF65-F5344CB8AC3E}">
        <p14:creationId xmlns:p14="http://schemas.microsoft.com/office/powerpoint/2010/main" val="1595379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fontScale="25000" lnSpcReduction="20000"/>
          </a:bodyPr>
          <a:lstStyle/>
          <a:p>
            <a:pPr marL="0" lvl="1" indent="0" algn="ctr">
              <a:spcBef>
                <a:spcPts val="370"/>
              </a:spcBef>
              <a:buNone/>
              <a:defRPr/>
            </a:pPr>
            <a:r>
              <a:rPr lang="en-US" sz="9600" u="sng" dirty="0">
                <a:latin typeface="Avenir Book"/>
                <a:cs typeface="Avenir Book"/>
              </a:rPr>
              <a:t>Causes of Schizophrenia</a:t>
            </a:r>
          </a:p>
          <a:p>
            <a:pPr marL="0" lvl="1" indent="0">
              <a:spcBef>
                <a:spcPts val="370"/>
              </a:spcBef>
              <a:buNone/>
              <a:defRPr/>
            </a:pPr>
            <a:endParaRPr lang="en-US" sz="6400" dirty="0">
              <a:latin typeface="Avenir Book"/>
              <a:cs typeface="Avenir Book"/>
            </a:endParaRPr>
          </a:p>
          <a:p>
            <a:pPr marL="0" lvl="1" indent="0" algn="ctr">
              <a:spcBef>
                <a:spcPts val="370"/>
              </a:spcBef>
              <a:buNone/>
              <a:defRPr/>
            </a:pPr>
            <a:endParaRPr lang="en-US" sz="6400" dirty="0" smtClean="0">
              <a:latin typeface="Avenir Book"/>
              <a:cs typeface="Avenir Book"/>
            </a:endParaRPr>
          </a:p>
          <a:p>
            <a:pPr marL="0" lvl="1" indent="0" algn="ctr">
              <a:spcBef>
                <a:spcPts val="370"/>
              </a:spcBef>
              <a:buNone/>
              <a:defRPr/>
            </a:pPr>
            <a:r>
              <a:rPr lang="en-US" sz="8000" dirty="0" smtClean="0">
                <a:latin typeface="Avenir Book"/>
                <a:cs typeface="Avenir Book"/>
              </a:rPr>
              <a:t>Genetic</a:t>
            </a:r>
            <a:endParaRPr lang="en-US" sz="8000" dirty="0">
              <a:latin typeface="Avenir Book"/>
              <a:cs typeface="Avenir Book"/>
            </a:endParaRPr>
          </a:p>
          <a:p>
            <a:pPr marL="0" lvl="1" indent="0">
              <a:spcBef>
                <a:spcPts val="370"/>
              </a:spcBef>
              <a:buNone/>
              <a:defRPr/>
            </a:pPr>
            <a:endParaRPr lang="en-US" sz="6400" dirty="0">
              <a:latin typeface="Avenir Book"/>
              <a:cs typeface="Avenir Book"/>
            </a:endParaRPr>
          </a:p>
          <a:p>
            <a:pPr marL="0" lvl="1" indent="0" algn="just">
              <a:spcBef>
                <a:spcPts val="370"/>
              </a:spcBef>
              <a:buNone/>
              <a:defRPr/>
            </a:pPr>
            <a:r>
              <a:rPr lang="en-US" sz="7200" dirty="0" smtClean="0">
                <a:latin typeface="Avenir Book"/>
                <a:cs typeface="Avenir Book"/>
              </a:rPr>
              <a:t>There is no single cause of Schizophrenia.</a:t>
            </a:r>
          </a:p>
          <a:p>
            <a:pPr marL="0" lvl="1" indent="0" algn="just">
              <a:spcBef>
                <a:spcPts val="370"/>
              </a:spcBef>
              <a:buNone/>
              <a:defRPr/>
            </a:pPr>
            <a:endParaRPr lang="en-US" sz="7200" dirty="0">
              <a:latin typeface="Avenir Book"/>
              <a:cs typeface="Avenir Book"/>
            </a:endParaRPr>
          </a:p>
          <a:p>
            <a:pPr marL="0" lvl="1" indent="0" algn="just">
              <a:spcBef>
                <a:spcPts val="370"/>
              </a:spcBef>
              <a:buNone/>
              <a:defRPr/>
            </a:pPr>
            <a:r>
              <a:rPr lang="en-US" sz="7200" dirty="0" smtClean="0">
                <a:latin typeface="Avenir Book"/>
                <a:cs typeface="Avenir Book"/>
              </a:rPr>
              <a:t>It may result from certain gene that is responsible for making important brain chemicals such as Dopamine malfunctions. </a:t>
            </a:r>
          </a:p>
          <a:p>
            <a:pPr marL="0" lvl="1" indent="0" algn="just">
              <a:spcBef>
                <a:spcPts val="370"/>
              </a:spcBef>
              <a:buNone/>
              <a:defRPr/>
            </a:pPr>
            <a:endParaRPr lang="en-US" sz="7200" dirty="0" smtClean="0">
              <a:latin typeface="Avenir Book"/>
              <a:cs typeface="Avenir Book"/>
            </a:endParaRPr>
          </a:p>
          <a:p>
            <a:pPr marL="0" lvl="1" indent="0" algn="just">
              <a:spcBef>
                <a:spcPts val="370"/>
              </a:spcBef>
              <a:buNone/>
              <a:defRPr/>
            </a:pPr>
            <a:r>
              <a:rPr lang="en-US" sz="7200" dirty="0" smtClean="0">
                <a:latin typeface="Avenir Book"/>
                <a:cs typeface="Avenir Book"/>
              </a:rPr>
              <a:t>It’s likely there is a complex interplay of many factors including biology, specific sets of genes and environmental factors.</a:t>
            </a:r>
          </a:p>
          <a:p>
            <a:pPr marL="0" lvl="1" indent="0" algn="just">
              <a:spcBef>
                <a:spcPts val="370"/>
              </a:spcBef>
              <a:buNone/>
              <a:defRPr/>
            </a:pPr>
            <a:endParaRPr lang="en-US" sz="7200" dirty="0">
              <a:latin typeface="Avenir Book"/>
              <a:cs typeface="Avenir Book"/>
            </a:endParaRPr>
          </a:p>
          <a:p>
            <a:pPr marL="0" lvl="1" indent="0" algn="just">
              <a:spcBef>
                <a:spcPts val="370"/>
              </a:spcBef>
              <a:buNone/>
              <a:defRPr/>
            </a:pPr>
            <a:r>
              <a:rPr lang="en-US" sz="7200" dirty="0" smtClean="0">
                <a:latin typeface="Avenir Book"/>
                <a:cs typeface="Avenir Book"/>
              </a:rPr>
              <a:t>Researchers believe that genetics and environmental triggers must be present for the illness to emerge.</a:t>
            </a:r>
          </a:p>
          <a:p>
            <a:pPr marL="0" lvl="1" indent="0" algn="just">
              <a:spcBef>
                <a:spcPts val="370"/>
              </a:spcBef>
              <a:buNone/>
              <a:defRPr/>
            </a:pPr>
            <a:endParaRPr lang="en-US" sz="7200" dirty="0">
              <a:latin typeface="Avenir Book"/>
              <a:cs typeface="Avenir Book"/>
            </a:endParaRPr>
          </a:p>
          <a:p>
            <a:pPr marL="0" lvl="1" indent="0" algn="just">
              <a:spcBef>
                <a:spcPts val="370"/>
              </a:spcBef>
              <a:buNone/>
              <a:defRPr/>
            </a:pPr>
            <a:r>
              <a:rPr lang="en-US" sz="7200" dirty="0" smtClean="0">
                <a:latin typeface="Avenir Book"/>
                <a:cs typeface="Avenir Book"/>
              </a:rPr>
              <a:t>If </a:t>
            </a:r>
            <a:r>
              <a:rPr lang="en-US" sz="7200" dirty="0">
                <a:latin typeface="Avenir Book"/>
                <a:cs typeface="Avenir Book"/>
              </a:rPr>
              <a:t>there is a first degree biological relative (one parent) you have a 10% risk of developing </a:t>
            </a:r>
            <a:r>
              <a:rPr lang="en-US" sz="7200" dirty="0" err="1">
                <a:latin typeface="Avenir Book"/>
                <a:cs typeface="Avenir Book"/>
              </a:rPr>
              <a:t>Sz</a:t>
            </a:r>
            <a:r>
              <a:rPr lang="en-US" sz="7200" dirty="0">
                <a:latin typeface="Avenir Book"/>
                <a:cs typeface="Avenir Book"/>
              </a:rPr>
              <a:t>; 40% </a:t>
            </a:r>
            <a:r>
              <a:rPr lang="en-US" sz="7200" dirty="0" smtClean="0">
                <a:latin typeface="Avenir Book"/>
                <a:cs typeface="Avenir Book"/>
              </a:rPr>
              <a:t>to 50% if </a:t>
            </a:r>
            <a:r>
              <a:rPr lang="en-US" sz="7200" dirty="0">
                <a:latin typeface="Avenir Book"/>
                <a:cs typeface="Avenir Book"/>
              </a:rPr>
              <a:t>both parents have </a:t>
            </a:r>
            <a:r>
              <a:rPr lang="en-US" sz="7200" dirty="0" err="1">
                <a:latin typeface="Avenir Book"/>
                <a:cs typeface="Avenir Book"/>
              </a:rPr>
              <a:t>Sz</a:t>
            </a:r>
            <a:r>
              <a:rPr lang="en-US" sz="7200" dirty="0">
                <a:latin typeface="Avenir Book"/>
                <a:cs typeface="Avenir Book"/>
              </a:rPr>
              <a:t>; </a:t>
            </a:r>
          </a:p>
          <a:p>
            <a:pPr marL="0" lvl="1" indent="0" algn="just">
              <a:spcBef>
                <a:spcPts val="370"/>
              </a:spcBef>
              <a:buNone/>
              <a:defRPr/>
            </a:pPr>
            <a:endParaRPr lang="en-US" sz="7200" dirty="0">
              <a:latin typeface="Avenir Book"/>
              <a:cs typeface="Avenir Book"/>
            </a:endParaRPr>
          </a:p>
          <a:p>
            <a:pPr marL="0" lvl="1" indent="0" algn="just">
              <a:spcBef>
                <a:spcPts val="370"/>
              </a:spcBef>
              <a:buNone/>
              <a:defRPr/>
            </a:pPr>
            <a:r>
              <a:rPr lang="en-US" sz="7200" dirty="0" err="1">
                <a:latin typeface="Avenir Book"/>
                <a:cs typeface="Avenir Book"/>
              </a:rPr>
              <a:t>Sz</a:t>
            </a:r>
            <a:r>
              <a:rPr lang="en-US" sz="7200" dirty="0">
                <a:latin typeface="Avenir Book"/>
                <a:cs typeface="Avenir Book"/>
              </a:rPr>
              <a:t> considered a polygenic disorder (combination of genes) </a:t>
            </a:r>
            <a:r>
              <a:rPr lang="en-US" sz="7200" dirty="0" smtClean="0">
                <a:latin typeface="Avenir Book"/>
                <a:cs typeface="Avenir Book"/>
              </a:rPr>
              <a:t>that disrupts brain development.</a:t>
            </a:r>
            <a:endParaRPr lang="en-US" sz="7200" dirty="0">
              <a:latin typeface="Avenir Book"/>
              <a:cs typeface="Avenir Book"/>
            </a:endParaRPr>
          </a:p>
          <a:p>
            <a:pPr marL="0" lvl="2" indent="0" algn="just">
              <a:spcBef>
                <a:spcPts val="370"/>
              </a:spcBef>
              <a:buClr>
                <a:schemeClr val="accent1">
                  <a:tint val="60000"/>
                </a:schemeClr>
              </a:buClr>
              <a:buNone/>
              <a:defRPr/>
            </a:pPr>
            <a:r>
              <a:rPr lang="en-US" sz="7200" dirty="0">
                <a:latin typeface="Avenir Book"/>
                <a:cs typeface="Avenir Book"/>
              </a:rPr>
              <a:t>	</a:t>
            </a:r>
          </a:p>
          <a:p>
            <a:pPr marL="0" lvl="2" indent="0" algn="just">
              <a:spcBef>
                <a:spcPts val="370"/>
              </a:spcBef>
              <a:buClr>
                <a:schemeClr val="accent1">
                  <a:tint val="60000"/>
                </a:schemeClr>
              </a:buClr>
              <a:buNone/>
              <a:defRPr/>
            </a:pPr>
            <a:r>
              <a:rPr lang="en-US" sz="7200" dirty="0">
                <a:latin typeface="Avenir Book"/>
                <a:cs typeface="Avenir Book"/>
              </a:rPr>
              <a:t>Neurodevelopmental Hypothesis: there is a “silent lesion” in lobes of brain such as frontal, parietal and temporal caused by factors such as genetic, infection of CNS, trauma. </a:t>
            </a:r>
          </a:p>
          <a:p>
            <a:pPr marL="0" lvl="2" indent="0" algn="just">
              <a:spcBef>
                <a:spcPts val="370"/>
              </a:spcBef>
              <a:buClr>
                <a:schemeClr val="accent1">
                  <a:tint val="60000"/>
                </a:schemeClr>
              </a:buClr>
              <a:buNone/>
              <a:defRPr/>
            </a:pPr>
            <a:endParaRPr lang="en-US" sz="7200" dirty="0" smtClean="0">
              <a:latin typeface="Avenir Book"/>
              <a:cs typeface="Avenir Book"/>
            </a:endParaRPr>
          </a:p>
          <a:p>
            <a:pPr marL="0" lvl="2" indent="0" algn="just">
              <a:spcBef>
                <a:spcPts val="370"/>
              </a:spcBef>
              <a:buClr>
                <a:schemeClr val="accent1">
                  <a:tint val="60000"/>
                </a:schemeClr>
              </a:buClr>
              <a:buNone/>
              <a:defRPr/>
            </a:pPr>
            <a:endParaRPr lang="en-US" sz="7200" dirty="0">
              <a:latin typeface="Avenir Book"/>
              <a:cs typeface="Avenir Book"/>
            </a:endParaRPr>
          </a:p>
          <a:p>
            <a:pPr marL="0" lvl="2" indent="0" algn="just">
              <a:spcBef>
                <a:spcPts val="370"/>
              </a:spcBef>
              <a:buClr>
                <a:schemeClr val="accent1">
                  <a:tint val="60000"/>
                </a:schemeClr>
              </a:buClr>
              <a:buNone/>
              <a:defRPr/>
            </a:pPr>
            <a:endParaRPr lang="en-US" dirty="0"/>
          </a:p>
        </p:txBody>
      </p:sp>
    </p:spTree>
    <p:extLst>
      <p:ext uri="{BB962C8B-B14F-4D97-AF65-F5344CB8AC3E}">
        <p14:creationId xmlns:p14="http://schemas.microsoft.com/office/powerpoint/2010/main" val="3416521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fontScale="55000" lnSpcReduction="20000"/>
          </a:bodyPr>
          <a:lstStyle/>
          <a:p>
            <a:pPr marL="0" lvl="2" indent="0" algn="just">
              <a:spcBef>
                <a:spcPts val="370"/>
              </a:spcBef>
              <a:buClr>
                <a:schemeClr val="accent1">
                  <a:tint val="60000"/>
                </a:schemeClr>
              </a:buClr>
              <a:buNone/>
              <a:defRPr/>
            </a:pPr>
            <a:endParaRPr lang="en-US" sz="5100" dirty="0">
              <a:latin typeface="Avenir Book"/>
              <a:cs typeface="Avenir Book"/>
            </a:endParaRPr>
          </a:p>
          <a:p>
            <a:pPr marL="0" lvl="2" indent="0" algn="just">
              <a:spcBef>
                <a:spcPts val="370"/>
              </a:spcBef>
              <a:buClr>
                <a:schemeClr val="accent1">
                  <a:tint val="60000"/>
                </a:schemeClr>
              </a:buClr>
              <a:buNone/>
              <a:defRPr/>
            </a:pPr>
            <a:r>
              <a:rPr lang="en-US" sz="5100" dirty="0">
                <a:latin typeface="Avenir Book"/>
                <a:cs typeface="Avenir Book"/>
              </a:rPr>
              <a:t>Neurobiological: Positron Emission Tomography scans  (PET) shows reduced activity in prefrontal cortex; abnormally elevated levels of dopamine likely causes delusions and hallucinations</a:t>
            </a:r>
          </a:p>
          <a:p>
            <a:pPr marL="0" lvl="2" indent="0" algn="just">
              <a:spcBef>
                <a:spcPts val="370"/>
              </a:spcBef>
              <a:buClr>
                <a:schemeClr val="accent1">
                  <a:tint val="60000"/>
                </a:schemeClr>
              </a:buClr>
              <a:buNone/>
              <a:defRPr/>
            </a:pPr>
            <a:endParaRPr lang="en-US" sz="5100" dirty="0">
              <a:latin typeface="Avenir Book"/>
              <a:cs typeface="Avenir Book"/>
            </a:endParaRPr>
          </a:p>
          <a:p>
            <a:pPr marL="0" lvl="2" indent="0" algn="just">
              <a:spcBef>
                <a:spcPts val="370"/>
              </a:spcBef>
              <a:buClr>
                <a:schemeClr val="accent1">
                  <a:tint val="60000"/>
                </a:schemeClr>
              </a:buClr>
              <a:buNone/>
              <a:defRPr/>
            </a:pPr>
            <a:r>
              <a:rPr lang="en-US" sz="5100" dirty="0">
                <a:latin typeface="Avenir Book"/>
                <a:cs typeface="Avenir Book"/>
              </a:rPr>
              <a:t>Central Nervous System infections may also be causative agents.</a:t>
            </a:r>
          </a:p>
          <a:p>
            <a:pPr marL="0" lvl="2" indent="0" algn="just">
              <a:spcBef>
                <a:spcPts val="370"/>
              </a:spcBef>
              <a:buClr>
                <a:schemeClr val="accent1">
                  <a:tint val="60000"/>
                </a:schemeClr>
              </a:buClr>
              <a:buNone/>
              <a:defRPr/>
            </a:pPr>
            <a:endParaRPr lang="en-US" sz="5100" dirty="0">
              <a:latin typeface="Avenir Book"/>
              <a:cs typeface="Avenir Book"/>
            </a:endParaRPr>
          </a:p>
          <a:p>
            <a:pPr marL="0" lvl="2" indent="0" algn="just">
              <a:spcBef>
                <a:spcPts val="370"/>
              </a:spcBef>
              <a:buClr>
                <a:schemeClr val="accent1">
                  <a:tint val="60000"/>
                </a:schemeClr>
              </a:buClr>
              <a:buNone/>
              <a:defRPr/>
            </a:pPr>
            <a:r>
              <a:rPr lang="en-US" sz="5100" dirty="0">
                <a:latin typeface="Avenir Book"/>
                <a:cs typeface="Avenir Book"/>
              </a:rPr>
              <a:t>Decrease in cerebral blood flow to frontal lobe creating deficits in thinking</a:t>
            </a:r>
          </a:p>
          <a:p>
            <a:pPr marL="0" lvl="2" indent="0" algn="just">
              <a:spcBef>
                <a:spcPts val="370"/>
              </a:spcBef>
              <a:buClr>
                <a:schemeClr val="accent1">
                  <a:tint val="60000"/>
                </a:schemeClr>
              </a:buClr>
              <a:buNone/>
              <a:defRPr/>
            </a:pPr>
            <a:endParaRPr lang="en-US" sz="5100" dirty="0">
              <a:latin typeface="Avenir Book"/>
              <a:cs typeface="Avenir Book"/>
            </a:endParaRPr>
          </a:p>
          <a:p>
            <a:pPr marL="0" lvl="2" indent="0" algn="just">
              <a:spcBef>
                <a:spcPts val="370"/>
              </a:spcBef>
              <a:buClr>
                <a:schemeClr val="accent1">
                  <a:tint val="60000"/>
                </a:schemeClr>
              </a:buClr>
              <a:buNone/>
              <a:defRPr/>
            </a:pPr>
            <a:r>
              <a:rPr lang="en-US" sz="5100" dirty="0">
                <a:latin typeface="Avenir Book"/>
                <a:cs typeface="Avenir Book"/>
              </a:rPr>
              <a:t>Frontal lobe is the seat of emotion, judgment, sequencing, planning, problem solving, impulsivity, memory and initiation.   </a:t>
            </a:r>
          </a:p>
          <a:p>
            <a:endParaRPr lang="en-US" dirty="0"/>
          </a:p>
        </p:txBody>
      </p:sp>
    </p:spTree>
    <p:extLst>
      <p:ext uri="{BB962C8B-B14F-4D97-AF65-F5344CB8AC3E}">
        <p14:creationId xmlns:p14="http://schemas.microsoft.com/office/powerpoint/2010/main" val="2543644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lstStyle/>
          <a:p>
            <a:pPr marL="0" indent="0" algn="just">
              <a:buNone/>
            </a:pP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Neurobiologists theorize that Schizophrenia may be a developmental disorder.</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It results from faulty connections between the brain’s neurons during fetal development.</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These faulty connections may lie dormant until puberty.</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During puberty the brain undergoes many changes that could trigger the emergence of faulty neuron connections. </a:t>
            </a:r>
            <a:endParaRPr lang="en-US" dirty="0">
              <a:latin typeface="Avenir Book"/>
              <a:cs typeface="Avenir Book"/>
            </a:endParaRPr>
          </a:p>
        </p:txBody>
      </p:sp>
    </p:spTree>
    <p:extLst>
      <p:ext uri="{BB962C8B-B14F-4D97-AF65-F5344CB8AC3E}">
        <p14:creationId xmlns:p14="http://schemas.microsoft.com/office/powerpoint/2010/main" val="1229634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Title 1"/>
          <p:cNvSpPr>
            <a:spLocks noGrp="1"/>
          </p:cNvSpPr>
          <p:nvPr>
            <p:ph type="title"/>
          </p:nvPr>
        </p:nvSpPr>
        <p:spPr>
          <a:xfrm>
            <a:off x="990600" y="228600"/>
            <a:ext cx="6934200" cy="457200"/>
          </a:xfrm>
        </p:spPr>
        <p:txBody>
          <a:bodyPr>
            <a:noAutofit/>
          </a:bodyPr>
          <a:lstStyle/>
          <a:p>
            <a:pPr algn="ctr"/>
            <a:r>
              <a:rPr lang="en-US" sz="2800" dirty="0">
                <a:solidFill>
                  <a:schemeClr val="tx1"/>
                </a:solidFill>
                <a:latin typeface="Avenir Book"/>
                <a:ea typeface="Calisto MT" pitchFamily="18" charset="0"/>
                <a:cs typeface="Avenir Book"/>
              </a:rPr>
              <a:t>Schizophrenia</a:t>
            </a:r>
            <a:r>
              <a:rPr lang="en-US" sz="4800" dirty="0">
                <a:solidFill>
                  <a:schemeClr val="tx1"/>
                </a:solidFill>
                <a:ea typeface="Calisto MT" pitchFamily="18" charset="0"/>
                <a:cs typeface="Avenir Book"/>
              </a:rPr>
              <a:t> </a:t>
            </a:r>
          </a:p>
        </p:txBody>
      </p:sp>
      <p:sp>
        <p:nvSpPr>
          <p:cNvPr id="3" name="Content Placeholder 2"/>
          <p:cNvSpPr>
            <a:spLocks noGrp="1"/>
          </p:cNvSpPr>
          <p:nvPr>
            <p:ph idx="1"/>
          </p:nvPr>
        </p:nvSpPr>
        <p:spPr>
          <a:xfrm>
            <a:off x="152400" y="838200"/>
            <a:ext cx="8763000" cy="5715000"/>
          </a:xfrm>
        </p:spPr>
        <p:txBody>
          <a:bodyPr>
            <a:normAutofit lnSpcReduction="10000"/>
          </a:bodyPr>
          <a:lstStyle/>
          <a:p>
            <a:pPr marL="274320" indent="-274320" algn="ctr" fontAlgn="auto">
              <a:spcBef>
                <a:spcPts val="580"/>
              </a:spcBef>
              <a:spcAft>
                <a:spcPts val="0"/>
              </a:spcAft>
              <a:buNone/>
              <a:defRPr/>
            </a:pPr>
            <a:r>
              <a:rPr lang="en-US" sz="2000" dirty="0" smtClean="0">
                <a:latin typeface="Avenir Book"/>
                <a:cs typeface="Avenir Book"/>
              </a:rPr>
              <a:t>Brain </a:t>
            </a:r>
            <a:r>
              <a:rPr lang="en-US" sz="2000" dirty="0">
                <a:latin typeface="Avenir Book"/>
                <a:cs typeface="Avenir Book"/>
              </a:rPr>
              <a:t>Chemistry – “Dopamine Hypothesis</a:t>
            </a:r>
            <a:r>
              <a:rPr lang="en-US" sz="2000" dirty="0" smtClean="0">
                <a:latin typeface="Avenir Book"/>
                <a:cs typeface="Avenir Book"/>
              </a:rPr>
              <a:t>”</a:t>
            </a:r>
          </a:p>
          <a:p>
            <a:pPr marL="274320" indent="-274320" algn="just" fontAlgn="auto">
              <a:spcBef>
                <a:spcPts val="580"/>
              </a:spcBef>
              <a:spcAft>
                <a:spcPts val="0"/>
              </a:spcAft>
              <a:buNone/>
              <a:defRPr/>
            </a:pPr>
            <a:endParaRPr lang="en-US" sz="1800" dirty="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a:latin typeface="Avenir Book"/>
                <a:cs typeface="Avenir Book"/>
              </a:rPr>
              <a:t>A chemical that occurs naturally in the brain and causes psychotic symptoms such as hallucinations and </a:t>
            </a:r>
            <a:r>
              <a:rPr lang="en-US" sz="1800" dirty="0" smtClean="0">
                <a:latin typeface="Avenir Book"/>
                <a:cs typeface="Avenir Book"/>
              </a:rPr>
              <a:t>delusions</a:t>
            </a:r>
            <a:r>
              <a:rPr lang="en-US" sz="1800" dirty="0">
                <a:latin typeface="Avenir Book"/>
                <a:cs typeface="Avenir Book"/>
              </a:rPr>
              <a:t> </a:t>
            </a:r>
            <a:r>
              <a:rPr lang="en-US" sz="1800" dirty="0" smtClean="0">
                <a:latin typeface="Avenir Book"/>
                <a:cs typeface="Avenir Book"/>
              </a:rPr>
              <a:t>when in excess.</a:t>
            </a:r>
            <a:endParaRPr lang="en-US" sz="1800" dirty="0">
              <a:latin typeface="Avenir Book"/>
              <a:cs typeface="Avenir Book"/>
            </a:endParaRPr>
          </a:p>
          <a:p>
            <a:pPr marL="262890" lvl="1" indent="0" algn="just" fontAlgn="auto">
              <a:spcBef>
                <a:spcPts val="370"/>
              </a:spcBef>
              <a:spcAft>
                <a:spcPts val="0"/>
              </a:spcAft>
              <a:buNone/>
              <a:defRPr/>
            </a:pPr>
            <a:endParaRPr lang="en-US" sz="1800" dirty="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a:latin typeface="Avenir Book"/>
                <a:cs typeface="Avenir Book"/>
              </a:rPr>
              <a:t>Dopamine is one of the substances in the brain responsible for transmitting messages across the gaps, or synapses, of nerve cells.</a:t>
            </a:r>
          </a:p>
          <a:p>
            <a:pPr marL="262890" lvl="1" indent="0" algn="just" fontAlgn="auto">
              <a:spcBef>
                <a:spcPts val="370"/>
              </a:spcBef>
              <a:spcAft>
                <a:spcPts val="0"/>
              </a:spcAft>
              <a:buNone/>
              <a:defRPr/>
            </a:pPr>
            <a:endParaRPr lang="en-US" sz="1800" dirty="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a:latin typeface="Avenir Book"/>
                <a:cs typeface="Avenir Book"/>
              </a:rPr>
              <a:t>Excessive dopamine in a person's brain speeds up nerve impulses to the point of causing hallucinations, delusions, and thought disorders. </a:t>
            </a:r>
          </a:p>
          <a:p>
            <a:pPr marL="548640" lvl="1" algn="just" fontAlgn="auto">
              <a:spcBef>
                <a:spcPts val="370"/>
              </a:spcBef>
              <a:spcAft>
                <a:spcPts val="0"/>
              </a:spcAft>
              <a:buFont typeface="Wingdings 2"/>
              <a:buChar char=""/>
              <a:defRPr/>
            </a:pPr>
            <a:endParaRPr lang="en-US" sz="1800" dirty="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a:latin typeface="Avenir Book"/>
                <a:cs typeface="Avenir Book"/>
              </a:rPr>
              <a:t>By blocking the dopamine receptors, antipsychotics reduce the severity of these symptoms. </a:t>
            </a:r>
            <a:endParaRPr lang="en-US" sz="1800" dirty="0" smtClean="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endParaRPr lang="en-US" dirty="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smtClean="0">
                <a:latin typeface="Avenir Book"/>
                <a:cs typeface="Avenir Book"/>
              </a:rPr>
              <a:t>The theory also posits:</a:t>
            </a:r>
          </a:p>
          <a:p>
            <a:pPr marL="605785" lvl="1" indent="-342900" algn="just" fontAlgn="auto">
              <a:spcBef>
                <a:spcPts val="370"/>
              </a:spcBef>
              <a:spcAft>
                <a:spcPts val="0"/>
              </a:spcAft>
              <a:buFont typeface="Wingdings" panose="05000000000000000000" pitchFamily="2" charset="2"/>
              <a:buChar char="§"/>
              <a:defRPr/>
            </a:pPr>
            <a:endParaRPr lang="en-US" sz="1800" dirty="0" smtClean="0">
              <a:latin typeface="Avenir Book"/>
              <a:cs typeface="Avenir Book"/>
            </a:endParaRPr>
          </a:p>
          <a:p>
            <a:pPr marL="605785" lvl="1" indent="-342900" algn="just" fontAlgn="auto">
              <a:spcBef>
                <a:spcPts val="370"/>
              </a:spcBef>
              <a:spcAft>
                <a:spcPts val="0"/>
              </a:spcAft>
              <a:buFont typeface="Wingdings" panose="05000000000000000000" pitchFamily="2" charset="2"/>
              <a:buChar char="§"/>
              <a:defRPr/>
            </a:pPr>
            <a:r>
              <a:rPr lang="en-US" sz="1800" dirty="0" smtClean="0">
                <a:latin typeface="Avenir Book"/>
                <a:cs typeface="Avenir Book"/>
              </a:rPr>
              <a:t>Are there too many dopamine receptors</a:t>
            </a:r>
          </a:p>
          <a:p>
            <a:pPr marL="605785" lvl="1" indent="-342900" algn="just" fontAlgn="auto">
              <a:spcBef>
                <a:spcPts val="370"/>
              </a:spcBef>
              <a:spcAft>
                <a:spcPts val="0"/>
              </a:spcAft>
              <a:buFont typeface="Wingdings" panose="05000000000000000000" pitchFamily="2" charset="2"/>
              <a:buChar char="§"/>
              <a:defRPr/>
            </a:pPr>
            <a:r>
              <a:rPr lang="en-US" sz="1800" dirty="0" smtClean="0">
                <a:latin typeface="Avenir Book"/>
                <a:cs typeface="Avenir Book"/>
              </a:rPr>
              <a:t>Hypersensitivity of the dopamine receptors to dopamine</a:t>
            </a:r>
          </a:p>
          <a:p>
            <a:pPr marL="605785" lvl="1" indent="-342900" algn="just" fontAlgn="auto">
              <a:spcBef>
                <a:spcPts val="370"/>
              </a:spcBef>
              <a:spcAft>
                <a:spcPts val="0"/>
              </a:spcAft>
              <a:buFont typeface="Wingdings" panose="05000000000000000000" pitchFamily="2" charset="2"/>
              <a:buChar char="§"/>
              <a:defRPr/>
            </a:pPr>
            <a:endParaRPr lang="en-US" dirty="0">
              <a:latin typeface="Avenir Book"/>
              <a:cs typeface="Avenir Book"/>
            </a:endParaRPr>
          </a:p>
          <a:p>
            <a:pPr marL="274320" indent="-274320" fontAlgn="auto">
              <a:spcBef>
                <a:spcPts val="580"/>
              </a:spcBef>
              <a:spcAft>
                <a:spcPts val="0"/>
              </a:spcAft>
              <a:buFont typeface="Wingdings 2"/>
              <a:buChar char=""/>
              <a:defRPr/>
            </a:pPr>
            <a:endParaRPr lang="en-US" dirty="0"/>
          </a:p>
        </p:txBody>
      </p:sp>
    </p:spTree>
    <p:extLst>
      <p:ext uri="{BB962C8B-B14F-4D97-AF65-F5344CB8AC3E}">
        <p14:creationId xmlns:p14="http://schemas.microsoft.com/office/powerpoint/2010/main" val="1294457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endParaRPr lang="en-US" dirty="0" smtClean="0">
              <a:latin typeface="Avenir Book"/>
              <a:cs typeface="Avenir Book"/>
            </a:endParaRPr>
          </a:p>
          <a:p>
            <a:endParaRPr lang="en-US" dirty="0">
              <a:latin typeface="Avenir Book"/>
              <a:cs typeface="Avenir Book"/>
            </a:endParaRPr>
          </a:p>
          <a:p>
            <a:r>
              <a:rPr lang="en-US" dirty="0" smtClean="0">
                <a:latin typeface="Avenir Book"/>
                <a:cs typeface="Avenir Book"/>
              </a:rPr>
              <a:t>Additional Neurotransmitters Involved in Schizophrenia</a:t>
            </a:r>
          </a:p>
          <a:p>
            <a:endParaRPr lang="en-US" dirty="0">
              <a:latin typeface="Avenir Book"/>
              <a:cs typeface="Avenir Book"/>
            </a:endParaRPr>
          </a:p>
          <a:p>
            <a:r>
              <a:rPr lang="en-US" dirty="0" smtClean="0">
                <a:latin typeface="Avenir Book"/>
                <a:cs typeface="Avenir Book"/>
              </a:rPr>
              <a:t>Serotonin: Excess in serotonin may cause both positive and negative symptoms of Schizophrenia.</a:t>
            </a:r>
          </a:p>
          <a:p>
            <a:endParaRPr lang="en-US" dirty="0">
              <a:latin typeface="Avenir Book"/>
              <a:cs typeface="Avenir Book"/>
            </a:endParaRPr>
          </a:p>
          <a:p>
            <a:r>
              <a:rPr lang="en-US" dirty="0" smtClean="0">
                <a:latin typeface="Avenir Book"/>
                <a:cs typeface="Avenir Book"/>
              </a:rPr>
              <a:t>Glutamate: Excess in glutamate may be related to Schizophrenia.</a:t>
            </a:r>
          </a:p>
          <a:p>
            <a:endParaRPr lang="en-US" dirty="0">
              <a:latin typeface="Avenir Book"/>
              <a:cs typeface="Avenir Book"/>
            </a:endParaRPr>
          </a:p>
          <a:p>
            <a:r>
              <a:rPr lang="en-US" dirty="0" smtClean="0">
                <a:latin typeface="Avenir Book"/>
                <a:cs typeface="Avenir Book"/>
              </a:rPr>
              <a:t>Stress increases glutamate levels in the brain.</a:t>
            </a:r>
          </a:p>
          <a:p>
            <a:endParaRPr lang="en-US" dirty="0"/>
          </a:p>
        </p:txBody>
      </p:sp>
    </p:spTree>
    <p:extLst>
      <p:ext uri="{BB962C8B-B14F-4D97-AF65-F5344CB8AC3E}">
        <p14:creationId xmlns:p14="http://schemas.microsoft.com/office/powerpoint/2010/main" val="647933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172200"/>
          </a:xfrm>
        </p:spPr>
        <p:txBody>
          <a:bodyPr/>
          <a:lstStyle/>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There are two dopamine pathways that are associated with the positive and negative symptoms of </a:t>
            </a:r>
            <a:r>
              <a:rPr lang="en-US" sz="2000" dirty="0" err="1" smtClean="0">
                <a:latin typeface="Avenir Book"/>
                <a:cs typeface="Avenir Book"/>
              </a:rPr>
              <a:t>Sz</a:t>
            </a:r>
            <a:endParaRPr lang="en-US" sz="2000" dirty="0" smtClean="0">
              <a:latin typeface="Avenir Book"/>
              <a:cs typeface="Avenir Book"/>
            </a:endParaRPr>
          </a:p>
          <a:p>
            <a:pPr algn="just"/>
            <a:endParaRPr lang="en-US" dirty="0">
              <a:latin typeface="Avenir Book"/>
              <a:cs typeface="Avenir Book"/>
            </a:endParaRPr>
          </a:p>
          <a:p>
            <a:pPr algn="just"/>
            <a:r>
              <a:rPr lang="en-US" sz="2000" dirty="0" smtClean="0">
                <a:latin typeface="Avenir Book"/>
                <a:cs typeface="Avenir Book"/>
              </a:rPr>
              <a:t>1) The mesolimbic system affects areas regulating reward pathways and emotional processes.</a:t>
            </a:r>
          </a:p>
          <a:p>
            <a:pPr algn="just"/>
            <a:endParaRPr lang="en-US" sz="2000" dirty="0">
              <a:latin typeface="Avenir Book"/>
              <a:cs typeface="Avenir Book"/>
            </a:endParaRPr>
          </a:p>
          <a:p>
            <a:pPr algn="just"/>
            <a:r>
              <a:rPr lang="en-US" sz="2000" dirty="0" smtClean="0">
                <a:latin typeface="Avenir Book"/>
                <a:cs typeface="Avenir Book"/>
              </a:rPr>
              <a:t>2) The </a:t>
            </a:r>
            <a:r>
              <a:rPr lang="en-US" sz="2000" dirty="0" err="1" smtClean="0">
                <a:latin typeface="Avenir Book"/>
                <a:cs typeface="Avenir Book"/>
              </a:rPr>
              <a:t>mesocortical</a:t>
            </a:r>
            <a:r>
              <a:rPr lang="en-US" sz="2000" dirty="0" smtClean="0">
                <a:latin typeface="Avenir Book"/>
                <a:cs typeface="Avenir Book"/>
              </a:rPr>
              <a:t> system which affects the prefrontal cortex which includes areas that regulate cognitive processing and motor control.</a:t>
            </a:r>
          </a:p>
          <a:p>
            <a:pPr algn="just"/>
            <a:endParaRPr lang="en-US" sz="2000" dirty="0">
              <a:latin typeface="Avenir Book"/>
              <a:cs typeface="Avenir Book"/>
            </a:endParaRPr>
          </a:p>
          <a:p>
            <a:pPr marL="0" indent="0" algn="just">
              <a:buNone/>
            </a:pPr>
            <a:r>
              <a:rPr lang="en-US" sz="2000" dirty="0" smtClean="0">
                <a:latin typeface="Avenir Book"/>
                <a:cs typeface="Avenir Book"/>
              </a:rPr>
              <a:t>Excessive activity in the mesolimbic pathway and lack of activity in the </a:t>
            </a:r>
            <a:r>
              <a:rPr lang="en-US" sz="2000" dirty="0" err="1" smtClean="0">
                <a:latin typeface="Avenir Book"/>
                <a:cs typeface="Avenir Book"/>
              </a:rPr>
              <a:t>mesocortical</a:t>
            </a:r>
            <a:r>
              <a:rPr lang="en-US" sz="2000" dirty="0" smtClean="0">
                <a:latin typeface="Avenir Book"/>
                <a:cs typeface="Avenir Book"/>
              </a:rPr>
              <a:t> pathway are thought to be responsible for the positive and negative symptoms of </a:t>
            </a:r>
            <a:r>
              <a:rPr lang="en-US" sz="2000" dirty="0" err="1" smtClean="0">
                <a:latin typeface="Avenir Book"/>
                <a:cs typeface="Avenir Book"/>
              </a:rPr>
              <a:t>Sz</a:t>
            </a:r>
            <a:r>
              <a:rPr lang="en-US" sz="2000" dirty="0" smtClean="0">
                <a:latin typeface="Avenir Book"/>
                <a:cs typeface="Avenir Book"/>
              </a:rPr>
              <a:t>.</a:t>
            </a:r>
            <a:endParaRPr lang="en-US" sz="2000" dirty="0">
              <a:latin typeface="Avenir Book"/>
              <a:cs typeface="Avenir Book"/>
            </a:endParaRPr>
          </a:p>
        </p:txBody>
      </p:sp>
    </p:spTree>
    <p:extLst>
      <p:ext uri="{BB962C8B-B14F-4D97-AF65-F5344CB8AC3E}">
        <p14:creationId xmlns:p14="http://schemas.microsoft.com/office/powerpoint/2010/main" val="412836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algn="just"/>
            <a:endParaRPr lang="en-US" sz="1800" dirty="0" smtClean="0">
              <a:latin typeface="Avenir Book"/>
              <a:ea typeface="Calisto MT" pitchFamily="18" charset="0"/>
              <a:cs typeface="Avenir Book"/>
            </a:endParaRPr>
          </a:p>
          <a:p>
            <a:pPr algn="just">
              <a:buFont typeface="Wingdings" charset="2"/>
              <a:buChar char="§"/>
            </a:pPr>
            <a:endParaRPr lang="en-US" sz="1800" dirty="0" smtClean="0">
              <a:latin typeface="Avenir Book"/>
              <a:ea typeface="Calisto MT" pitchFamily="18" charset="0"/>
              <a:cs typeface="Avenir Book"/>
            </a:endParaRPr>
          </a:p>
          <a:p>
            <a:pPr algn="just">
              <a:buFont typeface="Wingdings" charset="2"/>
              <a:buChar char="§"/>
            </a:pPr>
            <a:endParaRPr lang="en-US" sz="2000" dirty="0">
              <a:latin typeface="Avenir Book"/>
              <a:ea typeface="Calisto MT" pitchFamily="18" charset="0"/>
              <a:cs typeface="Avenir Book"/>
            </a:endParaRPr>
          </a:p>
          <a:p>
            <a:pPr algn="just">
              <a:buFont typeface="Wingdings" charset="2"/>
              <a:buChar char="§"/>
            </a:pPr>
            <a:r>
              <a:rPr lang="en-US" sz="2000" dirty="0" smtClean="0">
                <a:latin typeface="Avenir Book"/>
                <a:ea typeface="Calisto MT" pitchFamily="18" charset="0"/>
                <a:cs typeface="Avenir Book"/>
              </a:rPr>
              <a:t>Incidence </a:t>
            </a:r>
            <a:r>
              <a:rPr lang="en-US" sz="2000" dirty="0">
                <a:latin typeface="Avenir Book"/>
                <a:ea typeface="Calisto MT" pitchFamily="18" charset="0"/>
                <a:cs typeface="Avenir Book"/>
              </a:rPr>
              <a:t>slightly higher in males than females; females have later onset</a:t>
            </a:r>
          </a:p>
          <a:p>
            <a:pPr marL="0" indent="0" algn="just">
              <a:buNone/>
            </a:pPr>
            <a:endParaRPr lang="en-US" sz="2000" dirty="0">
              <a:latin typeface="Avenir Book"/>
              <a:ea typeface="Calisto MT" pitchFamily="18" charset="0"/>
              <a:cs typeface="Avenir Book"/>
            </a:endParaRPr>
          </a:p>
          <a:p>
            <a:pPr algn="just">
              <a:buFont typeface="Wingdings" charset="2"/>
              <a:buChar char="§"/>
            </a:pPr>
            <a:r>
              <a:rPr lang="en-US" sz="2000" dirty="0">
                <a:latin typeface="Avenir Book"/>
                <a:ea typeface="Calisto MT" pitchFamily="18" charset="0"/>
                <a:cs typeface="Avenir Book"/>
              </a:rPr>
              <a:t>Mean age for males is 21 and for females it is 26</a:t>
            </a:r>
          </a:p>
          <a:p>
            <a:pPr algn="just">
              <a:buFont typeface="Wingdings" charset="2"/>
              <a:buChar char="§"/>
            </a:pPr>
            <a:endParaRPr lang="en-US" sz="2000" dirty="0">
              <a:latin typeface="Avenir Book"/>
              <a:ea typeface="Calisto MT" pitchFamily="18" charset="0"/>
              <a:cs typeface="Avenir Book"/>
            </a:endParaRPr>
          </a:p>
          <a:p>
            <a:pPr algn="just">
              <a:buFont typeface="Wingdings" charset="2"/>
              <a:buChar char="§"/>
            </a:pPr>
            <a:r>
              <a:rPr lang="en-US" sz="2000" dirty="0">
                <a:latin typeface="Avenir Book"/>
                <a:ea typeface="Calisto MT" pitchFamily="18" charset="0"/>
                <a:cs typeface="Avenir Book"/>
              </a:rPr>
              <a:t>Symptoms must be present for 6 months and include 1 month </a:t>
            </a:r>
            <a:r>
              <a:rPr lang="en-US" sz="2000" dirty="0">
                <a:solidFill>
                  <a:srgbClr val="000000"/>
                </a:solidFill>
                <a:latin typeface="Avenir Book"/>
                <a:ea typeface="Calisto MT" pitchFamily="18" charset="0"/>
                <a:cs typeface="Avenir Book"/>
              </a:rPr>
              <a:t>of active symptoms</a:t>
            </a:r>
          </a:p>
          <a:p>
            <a:pPr algn="just">
              <a:buFont typeface="Wingdings" charset="2"/>
              <a:buChar char="§"/>
            </a:pPr>
            <a:endParaRPr lang="en-US" sz="2000" dirty="0">
              <a:solidFill>
                <a:srgbClr val="000000"/>
              </a:solidFill>
              <a:latin typeface="Avenir Book"/>
              <a:ea typeface="Calisto MT" pitchFamily="18" charset="0"/>
              <a:cs typeface="Avenir Book"/>
            </a:endParaRPr>
          </a:p>
          <a:p>
            <a:pPr algn="just">
              <a:buFont typeface="Wingdings" charset="2"/>
              <a:buChar char="§"/>
            </a:pPr>
            <a:r>
              <a:rPr lang="en-US" sz="2000" dirty="0">
                <a:solidFill>
                  <a:srgbClr val="000000"/>
                </a:solidFill>
                <a:latin typeface="Avenir Book"/>
                <a:ea typeface="Calisto MT" pitchFamily="18" charset="0"/>
                <a:cs typeface="Avenir Book"/>
              </a:rPr>
              <a:t>The core symptoms are rated on a dimension of severity</a:t>
            </a:r>
          </a:p>
          <a:p>
            <a:pPr marL="0" indent="0" algn="just">
              <a:buNone/>
            </a:pPr>
            <a:endParaRPr lang="en-US" sz="2000" dirty="0">
              <a:solidFill>
                <a:srgbClr val="000000"/>
              </a:solidFill>
              <a:latin typeface="Avenir Book"/>
              <a:ea typeface="Calisto MT" pitchFamily="18" charset="0"/>
              <a:cs typeface="Avenir Book"/>
            </a:endParaRPr>
          </a:p>
          <a:p>
            <a:pPr algn="just">
              <a:buFont typeface="Wingdings" charset="2"/>
              <a:buChar char="§"/>
            </a:pPr>
            <a:r>
              <a:rPr lang="en-US" sz="2000" dirty="0">
                <a:solidFill>
                  <a:srgbClr val="000000"/>
                </a:solidFill>
                <a:latin typeface="Avenir Book"/>
                <a:ea typeface="Calisto MT" pitchFamily="18" charset="0"/>
                <a:cs typeface="Avenir Book"/>
              </a:rPr>
              <a:t>It is incurable, genetically based </a:t>
            </a:r>
            <a:r>
              <a:rPr lang="en-US" sz="2000" dirty="0" smtClean="0">
                <a:solidFill>
                  <a:srgbClr val="000000"/>
                </a:solidFill>
                <a:latin typeface="Avenir Book"/>
                <a:ea typeface="Calisto MT" pitchFamily="18" charset="0"/>
                <a:cs typeface="Avenir Book"/>
              </a:rPr>
              <a:t>and it </a:t>
            </a:r>
            <a:r>
              <a:rPr lang="en-US" sz="2000" dirty="0">
                <a:solidFill>
                  <a:srgbClr val="000000"/>
                </a:solidFill>
                <a:latin typeface="Avenir Book"/>
                <a:ea typeface="Calisto MT" pitchFamily="18" charset="0"/>
                <a:cs typeface="Avenir Book"/>
              </a:rPr>
              <a:t>is associated with abnormalities of brain structure, function and excess levels of neurotransmitter substances.</a:t>
            </a:r>
          </a:p>
          <a:p>
            <a:pPr algn="just">
              <a:buFont typeface="Wingdings" charset="2"/>
              <a:buChar char="§"/>
            </a:pPr>
            <a:endParaRPr lang="en-US" sz="2000" dirty="0">
              <a:solidFill>
                <a:srgbClr val="000000"/>
              </a:solidFill>
              <a:latin typeface="Avenir Book"/>
              <a:ea typeface="Calisto MT" pitchFamily="18" charset="0"/>
              <a:cs typeface="Avenir Book"/>
            </a:endParaRPr>
          </a:p>
          <a:p>
            <a:pPr algn="just">
              <a:buFont typeface="Wingdings" charset="2"/>
              <a:buChar char="§"/>
            </a:pPr>
            <a:r>
              <a:rPr lang="en-US" sz="2000" dirty="0">
                <a:solidFill>
                  <a:srgbClr val="000000"/>
                </a:solidFill>
                <a:latin typeface="Avenir Book"/>
                <a:ea typeface="Calisto MT" pitchFamily="18" charset="0"/>
                <a:cs typeface="Avenir Book"/>
              </a:rPr>
              <a:t>Schizophrenia (</a:t>
            </a:r>
            <a:r>
              <a:rPr lang="en-US" sz="2000" dirty="0" err="1">
                <a:solidFill>
                  <a:srgbClr val="000000"/>
                </a:solidFill>
                <a:latin typeface="Avenir Book"/>
                <a:ea typeface="Calisto MT" pitchFamily="18" charset="0"/>
                <a:cs typeface="Avenir Book"/>
              </a:rPr>
              <a:t>Sz</a:t>
            </a:r>
            <a:r>
              <a:rPr lang="en-US" sz="2000" dirty="0">
                <a:solidFill>
                  <a:srgbClr val="000000"/>
                </a:solidFill>
                <a:latin typeface="Avenir Book"/>
                <a:ea typeface="Calisto MT" pitchFamily="18" charset="0"/>
                <a:cs typeface="Avenir Book"/>
              </a:rPr>
              <a:t>) affects about 1% of Americans which is approximately 3 million Americans.</a:t>
            </a:r>
          </a:p>
          <a:p>
            <a:endParaRPr lang="en-US" dirty="0"/>
          </a:p>
        </p:txBody>
      </p:sp>
    </p:spTree>
    <p:extLst>
      <p:ext uri="{BB962C8B-B14F-4D97-AF65-F5344CB8AC3E}">
        <p14:creationId xmlns:p14="http://schemas.microsoft.com/office/powerpoint/2010/main" val="488211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4038600" cy="867130"/>
          </a:xfrm>
        </p:spPr>
        <p:txBody>
          <a:bodyPr/>
          <a:lstStyle/>
          <a:p>
            <a:r>
              <a:rPr lang="en-US" dirty="0">
                <a:latin typeface="Avenir Book"/>
                <a:cs typeface="Avenir Book"/>
              </a:rPr>
              <a:t>   </a:t>
            </a:r>
            <a:r>
              <a:rPr lang="en-US" sz="2800" dirty="0">
                <a:solidFill>
                  <a:srgbClr val="000000"/>
                </a:solidFill>
                <a:latin typeface="Avenir Book"/>
                <a:cs typeface="Avenir Book"/>
              </a:rPr>
              <a:t>Structural Irregularities</a:t>
            </a:r>
          </a:p>
        </p:txBody>
      </p:sp>
      <p:sp>
        <p:nvSpPr>
          <p:cNvPr id="3" name="Content Placeholder 2"/>
          <p:cNvSpPr>
            <a:spLocks noGrp="1"/>
          </p:cNvSpPr>
          <p:nvPr>
            <p:ph idx="1"/>
          </p:nvPr>
        </p:nvSpPr>
        <p:spPr>
          <a:xfrm>
            <a:off x="228600" y="1066800"/>
            <a:ext cx="8458200" cy="5486400"/>
          </a:xfrm>
        </p:spPr>
        <p:txBody>
          <a:bodyPr>
            <a:normAutofit lnSpcReduction="10000"/>
          </a:bodyPr>
          <a:lstStyle/>
          <a:p>
            <a:pPr algn="just">
              <a:buFont typeface="Wingdings" charset="2"/>
              <a:buChar char="§"/>
            </a:pPr>
            <a:r>
              <a:rPr lang="en-US" sz="2000" dirty="0">
                <a:latin typeface="Avenir Book"/>
                <a:cs typeface="Avenir Book"/>
              </a:rPr>
              <a:t>Lateral ventricles are enlarged by 15% in </a:t>
            </a:r>
            <a:r>
              <a:rPr lang="en-US" sz="2000" dirty="0" err="1">
                <a:latin typeface="Avenir Book"/>
                <a:cs typeface="Avenir Book"/>
              </a:rPr>
              <a:t>Sz’s</a:t>
            </a:r>
            <a:r>
              <a:rPr lang="en-US" sz="2000" dirty="0">
                <a:latin typeface="Avenir Book"/>
                <a:cs typeface="Avenir Book"/>
              </a:rPr>
              <a:t>, are filled with extra cerebral spinal fluid which causes brain to shrink which may create the negative symptoms of </a:t>
            </a:r>
            <a:r>
              <a:rPr lang="en-US" sz="2000" dirty="0" err="1">
                <a:latin typeface="Avenir Book"/>
                <a:cs typeface="Avenir Book"/>
              </a:rPr>
              <a:t>Sz</a:t>
            </a:r>
            <a:r>
              <a:rPr lang="en-US" sz="2000" dirty="0">
                <a:latin typeface="Avenir Book"/>
                <a:cs typeface="Avenir Book"/>
              </a:rPr>
              <a:t> and greater cognitive impairments.</a:t>
            </a:r>
            <a:br>
              <a:rPr lang="en-US" sz="2000" dirty="0">
                <a:latin typeface="Avenir Book"/>
                <a:cs typeface="Avenir Book"/>
              </a:rPr>
            </a:br>
            <a:endParaRPr lang="en-US" sz="2000" dirty="0">
              <a:latin typeface="Avenir Book"/>
              <a:cs typeface="Avenir Book"/>
            </a:endParaRPr>
          </a:p>
          <a:p>
            <a:pPr algn="just">
              <a:buFont typeface="Wingdings" charset="2"/>
              <a:buChar char="§"/>
            </a:pPr>
            <a:r>
              <a:rPr lang="en-US" sz="2000" dirty="0">
                <a:latin typeface="Avenir Book"/>
                <a:cs typeface="Avenir Book"/>
              </a:rPr>
              <a:t>The Temporal Lobe has been consistently found to be decreased in volume in </a:t>
            </a:r>
            <a:r>
              <a:rPr lang="en-US" sz="2000" dirty="0" err="1">
                <a:latin typeface="Avenir Book"/>
                <a:cs typeface="Avenir Book"/>
              </a:rPr>
              <a:t>Sz</a:t>
            </a:r>
            <a:r>
              <a:rPr lang="en-US" sz="2000" dirty="0">
                <a:latin typeface="Avenir Book"/>
                <a:cs typeface="Avenir Book"/>
              </a:rPr>
              <a:t>.</a:t>
            </a:r>
            <a:br>
              <a:rPr lang="en-US" sz="2000" dirty="0">
                <a:latin typeface="Avenir Book"/>
                <a:cs typeface="Avenir Book"/>
              </a:rPr>
            </a:br>
            <a:endParaRPr lang="en-US" sz="2000" dirty="0">
              <a:latin typeface="Avenir Book"/>
              <a:cs typeface="Avenir Book"/>
            </a:endParaRPr>
          </a:p>
          <a:p>
            <a:pPr algn="just">
              <a:buFont typeface="Wingdings" charset="2"/>
              <a:buChar char="§"/>
            </a:pPr>
            <a:r>
              <a:rPr lang="en-US" sz="2000" dirty="0">
                <a:latin typeface="Avenir Book"/>
                <a:cs typeface="Avenir Book"/>
              </a:rPr>
              <a:t>Decrease in cerebral blood flow to the Frontal Lobe resulting in deficits in thinking; judgment, planning, problem solving, memory, initiation, impulsivity, emotional responses</a:t>
            </a:r>
            <a:br>
              <a:rPr lang="en-US" sz="2000" dirty="0">
                <a:latin typeface="Avenir Book"/>
                <a:cs typeface="Avenir Book"/>
              </a:rPr>
            </a:br>
            <a:endParaRPr lang="en-US" sz="2000" dirty="0" smtClean="0">
              <a:latin typeface="Avenir Book"/>
              <a:cs typeface="Avenir Book"/>
            </a:endParaRPr>
          </a:p>
          <a:p>
            <a:pPr algn="just">
              <a:buFont typeface="Wingdings" charset="2"/>
              <a:buChar char="§"/>
            </a:pPr>
            <a:r>
              <a:rPr lang="en-US" sz="2000" dirty="0" smtClean="0">
                <a:latin typeface="Avenir Book"/>
                <a:cs typeface="Avenir Book"/>
              </a:rPr>
              <a:t>Progressive loss of brain tissue</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Limbic System: this is the emotional center of the brain and is </a:t>
            </a:r>
            <a:r>
              <a:rPr lang="en-US" sz="2000" dirty="0">
                <a:latin typeface="Avenir Book"/>
                <a:cs typeface="Avenir Book"/>
              </a:rPr>
              <a:t>i</a:t>
            </a:r>
            <a:r>
              <a:rPr lang="en-US" sz="2000" dirty="0" smtClean="0">
                <a:latin typeface="Avenir Book"/>
                <a:cs typeface="Avenir Book"/>
              </a:rPr>
              <a:t>nvolved in the pathophysiology of </a:t>
            </a:r>
            <a:r>
              <a:rPr lang="en-US" sz="2000" dirty="0" err="1" smtClean="0">
                <a:latin typeface="Avenir Book"/>
                <a:cs typeface="Avenir Book"/>
              </a:rPr>
              <a:t>Sz</a:t>
            </a:r>
            <a:r>
              <a:rPr lang="en-US" sz="2000" dirty="0" smtClean="0">
                <a:latin typeface="Avenir Book"/>
                <a:cs typeface="Avenir Book"/>
              </a:rPr>
              <a:t>. </a:t>
            </a:r>
          </a:p>
          <a:p>
            <a:pPr algn="just">
              <a:buFont typeface="Wingdings" charset="2"/>
              <a:buChar char="§"/>
            </a:pPr>
            <a:r>
              <a:rPr lang="en-US" sz="2000" dirty="0" smtClean="0">
                <a:latin typeface="Avenir Book"/>
                <a:cs typeface="Avenir Book"/>
              </a:rPr>
              <a:t>The Limbic System is decreased in size in </a:t>
            </a:r>
            <a:r>
              <a:rPr lang="en-US" sz="2000" dirty="0" err="1" smtClean="0">
                <a:latin typeface="Avenir Book"/>
                <a:cs typeface="Avenir Book"/>
              </a:rPr>
              <a:t>Sz</a:t>
            </a:r>
            <a:r>
              <a:rPr lang="en-US" sz="2000" dirty="0" smtClean="0">
                <a:latin typeface="Avenir Book"/>
                <a:cs typeface="Avenir Book"/>
              </a:rPr>
              <a:t>; the amygdala and hippocampus</a:t>
            </a:r>
            <a:endParaRPr lang="en-US" sz="2000" dirty="0">
              <a:latin typeface="Avenir Book"/>
              <a:cs typeface="Avenir Book"/>
            </a:endParaRPr>
          </a:p>
          <a:p>
            <a:pPr algn="just">
              <a:buFont typeface="Wingdings" charset="2"/>
              <a:buChar char="§"/>
            </a:pPr>
            <a:endParaRPr lang="en-US" sz="2000" dirty="0">
              <a:latin typeface="Avenir Book"/>
              <a:cs typeface="Avenir Book"/>
            </a:endParaRPr>
          </a:p>
        </p:txBody>
      </p:sp>
    </p:spTree>
    <p:extLst>
      <p:ext uri="{BB962C8B-B14F-4D97-AF65-F5344CB8AC3E}">
        <p14:creationId xmlns:p14="http://schemas.microsoft.com/office/powerpoint/2010/main" val="4023438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685800"/>
            <a:ext cx="3581400" cy="990600"/>
          </a:xfrm>
        </p:spPr>
        <p:txBody>
          <a:bodyPr>
            <a:normAutofit/>
          </a:bodyPr>
          <a:lstStyle/>
          <a:p>
            <a:r>
              <a:rPr lang="en-US" sz="2800" dirty="0" smtClean="0">
                <a:solidFill>
                  <a:srgbClr val="000000"/>
                </a:solidFill>
                <a:latin typeface="Avenir Book"/>
                <a:cs typeface="Avenir Book"/>
              </a:rPr>
              <a:t>Environmental Causes</a:t>
            </a:r>
            <a:endParaRPr lang="en-US" sz="2800" dirty="0">
              <a:solidFill>
                <a:srgbClr val="000000"/>
              </a:solidFill>
              <a:latin typeface="Avenir Book"/>
              <a:cs typeface="Avenir Book"/>
            </a:endParaRPr>
          </a:p>
        </p:txBody>
      </p:sp>
      <p:sp>
        <p:nvSpPr>
          <p:cNvPr id="3" name="Content Placeholder 2"/>
          <p:cNvSpPr>
            <a:spLocks noGrp="1"/>
          </p:cNvSpPr>
          <p:nvPr>
            <p:ph idx="1"/>
          </p:nvPr>
        </p:nvSpPr>
        <p:spPr>
          <a:xfrm>
            <a:off x="381000" y="1828800"/>
            <a:ext cx="8458200" cy="4800599"/>
          </a:xfrm>
        </p:spPr>
        <p:txBody>
          <a:bodyPr>
            <a:normAutofit/>
          </a:bodyPr>
          <a:lstStyle/>
          <a:p>
            <a:pPr>
              <a:buFont typeface="Wingdings" charset="2"/>
              <a:buChar char="§"/>
            </a:pPr>
            <a:r>
              <a:rPr lang="en-US" sz="2200" dirty="0">
                <a:latin typeface="Avenir Book"/>
                <a:cs typeface="Avenir Book"/>
              </a:rPr>
              <a:t>Exposure to </a:t>
            </a:r>
            <a:r>
              <a:rPr lang="en-US" sz="2200" dirty="0" smtClean="0">
                <a:latin typeface="Avenir Book"/>
                <a:cs typeface="Avenir Book"/>
              </a:rPr>
              <a:t>viruses, viral infections</a:t>
            </a:r>
            <a:endParaRPr lang="en-US" sz="2200" dirty="0">
              <a:latin typeface="Avenir Book"/>
              <a:cs typeface="Avenir Book"/>
            </a:endParaRPr>
          </a:p>
          <a:p>
            <a:pPr>
              <a:buFont typeface="Wingdings" charset="2"/>
              <a:buChar char="§"/>
            </a:pPr>
            <a:r>
              <a:rPr lang="en-US" sz="2200" dirty="0" smtClean="0">
                <a:latin typeface="Avenir Book"/>
                <a:cs typeface="Avenir Book"/>
              </a:rPr>
              <a:t>Malnutrition </a:t>
            </a:r>
            <a:r>
              <a:rPr lang="en-US" sz="2200" dirty="0">
                <a:latin typeface="Avenir Book"/>
                <a:cs typeface="Avenir Book"/>
              </a:rPr>
              <a:t>before birth</a:t>
            </a:r>
          </a:p>
          <a:p>
            <a:pPr algn="just">
              <a:buFont typeface="Wingdings" charset="2"/>
              <a:buChar char="§"/>
            </a:pPr>
            <a:r>
              <a:rPr lang="en-US" sz="2200" dirty="0" smtClean="0">
                <a:latin typeface="Avenir Book"/>
                <a:cs typeface="Avenir Book"/>
              </a:rPr>
              <a:t>Problems </a:t>
            </a:r>
            <a:r>
              <a:rPr lang="en-US" sz="2200" dirty="0">
                <a:latin typeface="Avenir Book"/>
                <a:cs typeface="Avenir Book"/>
              </a:rPr>
              <a:t>during birth</a:t>
            </a:r>
          </a:p>
          <a:p>
            <a:pPr algn="just"/>
            <a:endParaRPr lang="en-US" sz="2200" dirty="0" smtClean="0">
              <a:latin typeface="Avenir Book"/>
              <a:ea typeface="Calisto MT" pitchFamily="18" charset="0"/>
              <a:cs typeface="Avenir Book"/>
            </a:endParaRPr>
          </a:p>
          <a:p>
            <a:pPr algn="just"/>
            <a:r>
              <a:rPr lang="en-US" sz="2200" dirty="0" smtClean="0">
                <a:latin typeface="Avenir Book"/>
                <a:ea typeface="Calisto MT" pitchFamily="18" charset="0"/>
                <a:cs typeface="Avenir Book"/>
              </a:rPr>
              <a:t>Prenatal exposure to the flu or famine</a:t>
            </a:r>
            <a:endParaRPr lang="en-US" sz="2200" dirty="0">
              <a:latin typeface="Avenir Book"/>
              <a:ea typeface="Calisto MT" pitchFamily="18" charset="0"/>
              <a:cs typeface="Avenir Book"/>
            </a:endParaRPr>
          </a:p>
          <a:p>
            <a:pPr algn="just"/>
            <a:r>
              <a:rPr lang="en-US" sz="2200" dirty="0">
                <a:latin typeface="Avenir Book"/>
                <a:cs typeface="Avenir Book"/>
              </a:rPr>
              <a:t>Scientists also think that interactions between genes and aspects of the individual’s environment are necessary for schizophrenia to develop. Environmental factors may involve</a:t>
            </a:r>
            <a:r>
              <a:rPr lang="en-US" sz="2200" dirty="0" smtClean="0">
                <a:latin typeface="Avenir Book"/>
                <a:cs typeface="Avenir Book"/>
              </a:rPr>
              <a:t>:</a:t>
            </a:r>
          </a:p>
          <a:p>
            <a:pPr marL="0" indent="0" algn="just">
              <a:buNone/>
            </a:pPr>
            <a:endParaRPr lang="en-US" sz="2200" dirty="0" smtClean="0">
              <a:latin typeface="Avenir Book"/>
              <a:cs typeface="Avenir Book"/>
            </a:endParaRPr>
          </a:p>
          <a:p>
            <a:pPr algn="just"/>
            <a:r>
              <a:rPr lang="en-US" sz="2200" dirty="0">
                <a:latin typeface="Avenir Book"/>
                <a:cs typeface="Avenir Book"/>
              </a:rPr>
              <a:t>Developmental: hypoxia and infection, stress and malnutrition in the mother during fetal development, may slightly increase the risk for </a:t>
            </a:r>
            <a:r>
              <a:rPr lang="en-US" sz="2200" dirty="0" err="1">
                <a:latin typeface="Avenir Book"/>
                <a:cs typeface="Avenir Book"/>
              </a:rPr>
              <a:t>Sz</a:t>
            </a:r>
            <a:r>
              <a:rPr lang="en-US" sz="2200" dirty="0">
                <a:latin typeface="Avenir Book"/>
                <a:cs typeface="Avenir Book"/>
              </a:rPr>
              <a:t> by delaying brain development.</a:t>
            </a:r>
          </a:p>
          <a:p>
            <a:endParaRPr lang="en-US" dirty="0">
              <a:latin typeface="Avenir Book"/>
              <a:ea typeface="Calisto MT" pitchFamily="18" charset="0"/>
              <a:cs typeface="Avenir Book"/>
            </a:endParaRPr>
          </a:p>
          <a:p>
            <a:endParaRPr lang="en-US" dirty="0"/>
          </a:p>
        </p:txBody>
      </p:sp>
    </p:spTree>
    <p:extLst>
      <p:ext uri="{BB962C8B-B14F-4D97-AF65-F5344CB8AC3E}">
        <p14:creationId xmlns:p14="http://schemas.microsoft.com/office/powerpoint/2010/main" val="2875013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Title 1"/>
          <p:cNvSpPr>
            <a:spLocks noGrp="1"/>
          </p:cNvSpPr>
          <p:nvPr>
            <p:ph type="title"/>
          </p:nvPr>
        </p:nvSpPr>
        <p:spPr>
          <a:xfrm>
            <a:off x="1143000" y="228600"/>
            <a:ext cx="6781800" cy="533400"/>
          </a:xfrm>
        </p:spPr>
        <p:txBody>
          <a:bodyPr>
            <a:noAutofit/>
          </a:bodyPr>
          <a:lstStyle/>
          <a:p>
            <a:pPr algn="ctr"/>
            <a:r>
              <a:rPr lang="en-US" sz="2400" dirty="0">
                <a:solidFill>
                  <a:schemeClr val="tx1"/>
                </a:solidFill>
                <a:latin typeface="Avenir Book"/>
                <a:ea typeface="Calisto MT" pitchFamily="18" charset="0"/>
                <a:cs typeface="Avenir Book"/>
              </a:rPr>
              <a:t>When Does it Strike? </a:t>
            </a:r>
          </a:p>
        </p:txBody>
      </p:sp>
      <p:sp>
        <p:nvSpPr>
          <p:cNvPr id="46082" name="Content Placeholder 2"/>
          <p:cNvSpPr>
            <a:spLocks noGrp="1"/>
          </p:cNvSpPr>
          <p:nvPr>
            <p:ph idx="1"/>
          </p:nvPr>
        </p:nvSpPr>
        <p:spPr>
          <a:xfrm>
            <a:off x="457200" y="3810000"/>
            <a:ext cx="8382000" cy="2819400"/>
          </a:xfrm>
        </p:spPr>
        <p:txBody>
          <a:bodyPr>
            <a:normAutofit/>
          </a:bodyPr>
          <a:lstStyle/>
          <a:p>
            <a:pPr algn="just">
              <a:buFont typeface="Wingdings" panose="05000000000000000000" pitchFamily="2" charset="2"/>
              <a:buChar char="§"/>
            </a:pPr>
            <a:r>
              <a:rPr lang="en-US" sz="2400" dirty="0">
                <a:latin typeface="Avenir Book"/>
                <a:ea typeface="Calisto MT" pitchFamily="18" charset="0"/>
                <a:cs typeface="Avenir Book"/>
              </a:rPr>
              <a:t>Onset occurs in late teens to early adulthood</a:t>
            </a:r>
          </a:p>
          <a:p>
            <a:pPr algn="just">
              <a:buFont typeface="Wingdings" panose="05000000000000000000" pitchFamily="2" charset="2"/>
              <a:buChar char="§"/>
            </a:pPr>
            <a:r>
              <a:rPr lang="en-US" sz="2400" dirty="0">
                <a:latin typeface="Avenir Book"/>
                <a:ea typeface="Calisto MT" pitchFamily="18" charset="0"/>
                <a:cs typeface="Avenir Book"/>
              </a:rPr>
              <a:t>Incidence slightly higher in males than females, </a:t>
            </a:r>
          </a:p>
          <a:p>
            <a:pPr algn="just">
              <a:buFont typeface="Wingdings" panose="05000000000000000000" pitchFamily="2" charset="2"/>
              <a:buChar char="§"/>
            </a:pPr>
            <a:r>
              <a:rPr lang="en-US" sz="2400" dirty="0">
                <a:latin typeface="Avenir Book"/>
                <a:ea typeface="Calisto MT" pitchFamily="18" charset="0"/>
                <a:cs typeface="Avenir Book"/>
              </a:rPr>
              <a:t>In males, mean age is 21, females is 26 </a:t>
            </a:r>
          </a:p>
          <a:p>
            <a:pPr algn="just">
              <a:buFont typeface="Wingdings" panose="05000000000000000000" pitchFamily="2" charset="2"/>
              <a:buChar char="§"/>
            </a:pPr>
            <a:r>
              <a:rPr lang="en-US" sz="2400" dirty="0">
                <a:latin typeface="Avenir Book"/>
                <a:ea typeface="Calisto MT" pitchFamily="18" charset="0"/>
                <a:cs typeface="Avenir Book"/>
              </a:rPr>
              <a:t>Seldom occurs after age 45 and rarely before puberty</a:t>
            </a:r>
          </a:p>
          <a:p>
            <a:pPr algn="just">
              <a:buFont typeface="Wingdings" panose="05000000000000000000" pitchFamily="2" charset="2"/>
              <a:buChar char="§"/>
            </a:pPr>
            <a:r>
              <a:rPr lang="en-US" sz="2400" dirty="0">
                <a:latin typeface="Avenir Book"/>
                <a:ea typeface="Calisto MT" pitchFamily="18" charset="0"/>
                <a:cs typeface="Avenir Book"/>
              </a:rPr>
              <a:t>Treatment is most effective if provided early</a:t>
            </a:r>
          </a:p>
          <a:p>
            <a:pPr algn="just"/>
            <a:endParaRPr lang="en-US" sz="2800" dirty="0">
              <a:ea typeface="Calisto MT" pitchFamily="18" charset="0"/>
              <a:cs typeface="Avenir Book"/>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066800"/>
            <a:ext cx="3505200" cy="2345298"/>
          </a:xfrm>
          <a:prstGeom prst="rect">
            <a:avLst/>
          </a:prstGeom>
          <a:ln>
            <a:solidFill>
              <a:schemeClr val="tx1"/>
            </a:solidFill>
          </a:ln>
        </p:spPr>
      </p:pic>
    </p:spTree>
    <p:extLst>
      <p:ext uri="{BB962C8B-B14F-4D97-AF65-F5344CB8AC3E}">
        <p14:creationId xmlns:p14="http://schemas.microsoft.com/office/powerpoint/2010/main" val="3719940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295400"/>
            <a:ext cx="5791200" cy="762000"/>
          </a:xfrm>
        </p:spPr>
        <p:txBody>
          <a:bodyPr>
            <a:normAutofit fontScale="90000"/>
          </a:bodyPr>
          <a:lstStyle/>
          <a:p>
            <a:r>
              <a:rPr lang="en-US" sz="3100" dirty="0">
                <a:solidFill>
                  <a:srgbClr val="000000"/>
                </a:solidFill>
              </a:rPr>
              <a:t> </a:t>
            </a:r>
            <a:r>
              <a:rPr lang="en-US" sz="3100" dirty="0">
                <a:solidFill>
                  <a:srgbClr val="000000"/>
                </a:solidFill>
                <a:latin typeface="Avenir Book"/>
                <a:cs typeface="Avenir Book"/>
              </a:rPr>
              <a:t>How It </a:t>
            </a:r>
            <a:r>
              <a:rPr lang="en-US" sz="3100" dirty="0" smtClean="0">
                <a:solidFill>
                  <a:srgbClr val="000000"/>
                </a:solidFill>
                <a:latin typeface="Avenir Book"/>
                <a:cs typeface="Avenir Book"/>
              </a:rPr>
              <a:t>May Emerge </a:t>
            </a:r>
            <a:r>
              <a:rPr lang="en-US" sz="3100" dirty="0">
                <a:solidFill>
                  <a:srgbClr val="000000"/>
                </a:solidFill>
                <a:latin typeface="Avenir Book"/>
                <a:cs typeface="Avenir Book"/>
              </a:rPr>
              <a:t/>
            </a:r>
            <a:br>
              <a:rPr lang="en-US" sz="3100" dirty="0">
                <a:solidFill>
                  <a:srgbClr val="000000"/>
                </a:solidFill>
                <a:latin typeface="Avenir Book"/>
                <a:cs typeface="Avenir Book"/>
              </a:rPr>
            </a:br>
            <a:r>
              <a:rPr lang="en-US" sz="4900" dirty="0"/>
              <a:t>   </a:t>
            </a:r>
          </a:p>
        </p:txBody>
      </p:sp>
      <p:sp>
        <p:nvSpPr>
          <p:cNvPr id="3" name="Content Placeholder 2"/>
          <p:cNvSpPr>
            <a:spLocks noGrp="1"/>
          </p:cNvSpPr>
          <p:nvPr>
            <p:ph idx="1"/>
          </p:nvPr>
        </p:nvSpPr>
        <p:spPr>
          <a:xfrm>
            <a:off x="838200" y="2667000"/>
            <a:ext cx="7620000" cy="1905000"/>
          </a:xfrm>
        </p:spPr>
        <p:txBody>
          <a:bodyPr>
            <a:normAutofit/>
          </a:bodyPr>
          <a:lstStyle/>
          <a:p>
            <a:pPr marL="0" indent="0">
              <a:buNone/>
            </a:pPr>
            <a:r>
              <a:rPr lang="en-US" sz="2400" dirty="0"/>
              <a:t>1) </a:t>
            </a:r>
            <a:r>
              <a:rPr lang="en-US" sz="2400" dirty="0">
                <a:latin typeface="Avenir Book"/>
                <a:cs typeface="Avenir Book"/>
              </a:rPr>
              <a:t>Onset may be insidious or gradual (3/4 of cases) </a:t>
            </a:r>
          </a:p>
          <a:p>
            <a:pPr marL="0" indent="0">
              <a:buNone/>
            </a:pPr>
            <a:r>
              <a:rPr lang="en-US" sz="2400" dirty="0">
                <a:latin typeface="Avenir Book"/>
                <a:cs typeface="Avenir Book"/>
              </a:rPr>
              <a:t>2) Onset may be abrupt or sudden (1/4 of cases) </a:t>
            </a:r>
          </a:p>
          <a:p>
            <a:endParaRPr lang="en-US" dirty="0">
              <a:latin typeface="Avenir Book"/>
              <a:cs typeface="Avenir Book"/>
            </a:endParaRPr>
          </a:p>
          <a:p>
            <a:pPr marL="0" indent="0">
              <a:buNone/>
            </a:pPr>
            <a:r>
              <a:rPr lang="en-US" sz="2800" dirty="0">
                <a:latin typeface="Avenir Book"/>
                <a:cs typeface="Avenir Book"/>
              </a:rPr>
              <a:t>        Which onset has the best prognosis? </a:t>
            </a:r>
          </a:p>
        </p:txBody>
      </p:sp>
    </p:spTree>
    <p:extLst>
      <p:ext uri="{BB962C8B-B14F-4D97-AF65-F5344CB8AC3E}">
        <p14:creationId xmlns:p14="http://schemas.microsoft.com/office/powerpoint/2010/main" val="368473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Title 1"/>
          <p:cNvSpPr>
            <a:spLocks noGrp="1"/>
          </p:cNvSpPr>
          <p:nvPr>
            <p:ph type="title"/>
          </p:nvPr>
        </p:nvSpPr>
        <p:spPr>
          <a:xfrm>
            <a:off x="1143000" y="228600"/>
            <a:ext cx="6781800" cy="533400"/>
          </a:xfrm>
        </p:spPr>
        <p:txBody>
          <a:bodyPr>
            <a:noAutofit/>
          </a:bodyPr>
          <a:lstStyle/>
          <a:p>
            <a:pPr algn="ctr"/>
            <a:r>
              <a:rPr lang="en-US" sz="2800" dirty="0">
                <a:solidFill>
                  <a:schemeClr val="tx1"/>
                </a:solidFill>
                <a:latin typeface="Avenir Book"/>
                <a:ea typeface="Calisto MT" pitchFamily="18" charset="0"/>
                <a:cs typeface="Avenir Book"/>
              </a:rPr>
              <a:t>Schizophrenia</a:t>
            </a:r>
            <a:r>
              <a:rPr lang="en-US" sz="2800" dirty="0">
                <a:solidFill>
                  <a:schemeClr val="tx1"/>
                </a:solidFill>
                <a:ea typeface="Calisto MT" pitchFamily="18" charset="0"/>
                <a:cs typeface="Avenir Book"/>
              </a:rPr>
              <a:t> </a:t>
            </a:r>
          </a:p>
        </p:txBody>
      </p:sp>
      <p:sp>
        <p:nvSpPr>
          <p:cNvPr id="48130" name="Content Placeholder 2"/>
          <p:cNvSpPr>
            <a:spLocks noGrp="1"/>
          </p:cNvSpPr>
          <p:nvPr>
            <p:ph idx="1"/>
          </p:nvPr>
        </p:nvSpPr>
        <p:spPr>
          <a:xfrm>
            <a:off x="228600" y="914400"/>
            <a:ext cx="8458200" cy="5791200"/>
          </a:xfrm>
        </p:spPr>
        <p:txBody>
          <a:bodyPr>
            <a:normAutofit fontScale="92500" lnSpcReduction="20000"/>
          </a:bodyPr>
          <a:lstStyle/>
          <a:p>
            <a:pPr algn="just">
              <a:buFont typeface="Wingdings" panose="05000000000000000000" pitchFamily="2" charset="2"/>
              <a:buChar char="§"/>
            </a:pPr>
            <a:r>
              <a:rPr lang="en-US" sz="2000" dirty="0" smtClean="0">
                <a:latin typeface="Avenir Book"/>
                <a:ea typeface="Calisto MT" pitchFamily="18" charset="0"/>
                <a:cs typeface="Avenir Book"/>
              </a:rPr>
              <a:t>Treatment is complicated by medical and psychiatric comorbidities.</a:t>
            </a:r>
          </a:p>
          <a:p>
            <a:pPr algn="just">
              <a:buFont typeface="Wingdings" panose="05000000000000000000" pitchFamily="2" charset="2"/>
              <a:buChar char="§"/>
            </a:pPr>
            <a:r>
              <a:rPr lang="en-US" sz="2000" dirty="0" smtClean="0">
                <a:latin typeface="Avenir Book"/>
                <a:ea typeface="Calisto MT" pitchFamily="18" charset="0"/>
                <a:cs typeface="Avenir Book"/>
              </a:rPr>
              <a:t>Treatment </a:t>
            </a:r>
            <a:r>
              <a:rPr lang="en-US" sz="2000" dirty="0">
                <a:latin typeface="Avenir Book"/>
                <a:ea typeface="Calisto MT" pitchFamily="18" charset="0"/>
                <a:cs typeface="Avenir Book"/>
              </a:rPr>
              <a:t>includes </a:t>
            </a:r>
            <a:r>
              <a:rPr lang="en-US" sz="2000" dirty="0" smtClean="0">
                <a:latin typeface="Avenir Book"/>
                <a:ea typeface="Calisto MT" pitchFamily="18" charset="0"/>
                <a:cs typeface="Avenir Book"/>
              </a:rPr>
              <a:t>medications, </a:t>
            </a:r>
            <a:r>
              <a:rPr lang="en-US" sz="2000" dirty="0">
                <a:latin typeface="Avenir Book"/>
                <a:ea typeface="Calisto MT" pitchFamily="18" charset="0"/>
                <a:cs typeface="Avenir Book"/>
              </a:rPr>
              <a:t>psychosocial rehabilitation and community based programming</a:t>
            </a:r>
            <a:r>
              <a:rPr lang="en-US" sz="2000" dirty="0" smtClean="0">
                <a:latin typeface="Avenir Book"/>
                <a:ea typeface="Calisto MT" pitchFamily="18" charset="0"/>
                <a:cs typeface="Avenir Book"/>
              </a:rPr>
              <a:t>.</a:t>
            </a:r>
          </a:p>
          <a:p>
            <a:pPr marL="0" indent="0" algn="just">
              <a:buNone/>
            </a:pPr>
            <a:endParaRPr lang="en-US" sz="2000" dirty="0" smtClean="0">
              <a:latin typeface="Avenir Book"/>
              <a:ea typeface="Calisto MT" pitchFamily="18" charset="0"/>
              <a:cs typeface="Avenir Book"/>
            </a:endParaRPr>
          </a:p>
          <a:p>
            <a:pPr algn="just">
              <a:buFont typeface="Wingdings" panose="05000000000000000000" pitchFamily="2" charset="2"/>
              <a:buChar char="§"/>
            </a:pPr>
            <a:r>
              <a:rPr lang="en-US" sz="2000" dirty="0" smtClean="0">
                <a:latin typeface="Avenir Book"/>
                <a:ea typeface="Calisto MT" pitchFamily="18" charset="0"/>
                <a:cs typeface="Avenir Book"/>
              </a:rPr>
              <a:t>Medical </a:t>
            </a:r>
            <a:r>
              <a:rPr lang="en-US" sz="2000" dirty="0">
                <a:latin typeface="Avenir Book"/>
                <a:ea typeface="Calisto MT" pitchFamily="18" charset="0"/>
                <a:cs typeface="Avenir Book"/>
              </a:rPr>
              <a:t>conditions and suicide (5% higher than general population; hypertension, Coronary Artery Disease (CAD), diabetes, COPD, emphysema, lung cancer)</a:t>
            </a:r>
          </a:p>
          <a:p>
            <a:pPr algn="just">
              <a:buFont typeface="Wingdings" panose="05000000000000000000" pitchFamily="2" charset="2"/>
              <a:buChar char="§"/>
            </a:pPr>
            <a:endParaRPr lang="en-US" sz="2000" dirty="0" smtClean="0">
              <a:latin typeface="Avenir Book"/>
              <a:ea typeface="Calisto MT" pitchFamily="18" charset="0"/>
              <a:cs typeface="Avenir Book"/>
            </a:endParaRPr>
          </a:p>
          <a:p>
            <a:pPr algn="just">
              <a:buFont typeface="Wingdings" panose="05000000000000000000" pitchFamily="2" charset="2"/>
              <a:buChar char="§"/>
            </a:pPr>
            <a:r>
              <a:rPr lang="en-US" sz="2000" dirty="0" smtClean="0">
                <a:latin typeface="Avenir Book"/>
                <a:ea typeface="Calisto MT" pitchFamily="18" charset="0"/>
                <a:cs typeface="Avenir Book"/>
              </a:rPr>
              <a:t>Comorbid </a:t>
            </a:r>
            <a:r>
              <a:rPr lang="en-US" sz="2000" dirty="0">
                <a:latin typeface="Avenir Book"/>
                <a:ea typeface="Calisto MT" pitchFamily="18" charset="0"/>
                <a:cs typeface="Avenir Book"/>
              </a:rPr>
              <a:t>conditions include depressive and anxiety disorders; lifetime occurrence of substance abuse is approximately 50%</a:t>
            </a:r>
            <a:r>
              <a:rPr lang="en-US" sz="2000" dirty="0" smtClean="0">
                <a:latin typeface="Avenir Book"/>
                <a:ea typeface="Calisto MT" pitchFamily="18" charset="0"/>
                <a:cs typeface="Avenir Book"/>
              </a:rPr>
              <a:t>.</a:t>
            </a:r>
          </a:p>
          <a:p>
            <a:pPr marL="0" indent="0" algn="just">
              <a:buNone/>
            </a:pPr>
            <a:endParaRPr lang="en-US" sz="2000" dirty="0">
              <a:latin typeface="Avenir Book"/>
              <a:ea typeface="Calisto MT" pitchFamily="18" charset="0"/>
              <a:cs typeface="Avenir Book"/>
            </a:endParaRPr>
          </a:p>
          <a:p>
            <a:pPr algn="just">
              <a:buFont typeface="Wingdings" charset="2"/>
              <a:buChar char="§"/>
            </a:pPr>
            <a:r>
              <a:rPr lang="en-US" sz="2000" dirty="0">
                <a:latin typeface="Avenir Book"/>
                <a:cs typeface="Avenir Book"/>
              </a:rPr>
              <a:t>On average, people with schizophrenia have a lifespan 20 years shorter than the general population. </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This is partly due to factors such as smoking, increased rates of diabetes, and metabolic problems brought on by the use of some antipsychotic medications. </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These factors often worsen once a cardiac condition arises because people with schizophrenia are less likely to make the necessary lifestyle changes, such as diet and exercise, to offset the problem.</a:t>
            </a:r>
          </a:p>
          <a:p>
            <a:pPr algn="just">
              <a:buFont typeface="Wingdings" panose="05000000000000000000" pitchFamily="2" charset="2"/>
              <a:buChar char="§"/>
            </a:pPr>
            <a:endParaRPr lang="en-US" sz="2000" dirty="0">
              <a:latin typeface="Avenir Book"/>
              <a:ea typeface="Calisto MT" pitchFamily="18" charset="0"/>
              <a:cs typeface="Avenir Book"/>
            </a:endParaRPr>
          </a:p>
        </p:txBody>
      </p:sp>
    </p:spTree>
    <p:extLst>
      <p:ext uri="{BB962C8B-B14F-4D97-AF65-F5344CB8AC3E}">
        <p14:creationId xmlns:p14="http://schemas.microsoft.com/office/powerpoint/2010/main" val="1300131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533400"/>
            <a:ext cx="8610600" cy="6019800"/>
          </a:xfrm>
        </p:spPr>
        <p:txBody>
          <a:bodyPr>
            <a:normAutofit lnSpcReduction="10000"/>
          </a:bodyPr>
          <a:lstStyle/>
          <a:p>
            <a:pPr algn="just">
              <a:buFont typeface="Wingdings" charset="2"/>
              <a:buChar char="§"/>
            </a:pPr>
            <a:r>
              <a:rPr lang="en-US" sz="2000" dirty="0">
                <a:latin typeface="Avenir Book"/>
                <a:cs typeface="Avenir Book"/>
              </a:rPr>
              <a:t>Cardiovascular disease (CVD) is the leading cause of premature death among schizophrenia patients, who die from heart and blood vessel disorders at a rate double that of persons without the mental </a:t>
            </a:r>
            <a:r>
              <a:rPr lang="en-US" sz="2000" dirty="0" smtClean="0">
                <a:latin typeface="Avenir Book"/>
                <a:cs typeface="Avenir Book"/>
              </a:rPr>
              <a:t>disorder.</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Co-occurring medical conditions such as heart disease, liver disease and </a:t>
            </a:r>
            <a:r>
              <a:rPr lang="en-US" sz="2000" dirty="0">
                <a:latin typeface="Avenir Book"/>
                <a:cs typeface="Avenir Book"/>
              </a:rPr>
              <a:t>d</a:t>
            </a:r>
            <a:r>
              <a:rPr lang="en-US" sz="2000" dirty="0" smtClean="0">
                <a:latin typeface="Avenir Book"/>
                <a:cs typeface="Avenir Book"/>
              </a:rPr>
              <a:t>iabetes contribute to the higher mortality rate among individuals with </a:t>
            </a:r>
            <a:r>
              <a:rPr lang="en-US" sz="2000" dirty="0" err="1" smtClean="0">
                <a:latin typeface="Avenir Book"/>
                <a:cs typeface="Avenir Book"/>
              </a:rPr>
              <a:t>Sz</a:t>
            </a:r>
            <a:r>
              <a:rPr lang="en-US" sz="2000" dirty="0" smtClean="0">
                <a:latin typeface="Avenir Book"/>
                <a:cs typeface="Avenir Book"/>
              </a:rPr>
              <a:t>.</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Possible reasons include under-detection and under-treatment of these conditions.</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Approximately half of individuals with </a:t>
            </a:r>
            <a:r>
              <a:rPr lang="en-US" sz="2000" dirty="0" err="1" smtClean="0">
                <a:latin typeface="Avenir Book"/>
                <a:cs typeface="Avenir Book"/>
              </a:rPr>
              <a:t>Sz</a:t>
            </a:r>
            <a:r>
              <a:rPr lang="en-US" sz="2000" dirty="0" smtClean="0">
                <a:latin typeface="Avenir Book"/>
                <a:cs typeface="Avenir Book"/>
              </a:rPr>
              <a:t> have co-occurring mental and/or behavioral health disorders.</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Some antipsychotic medications have also been reported to be associated with an increased risk of diabetes and an ill- defined metabolic syndrome, </a:t>
            </a:r>
            <a:r>
              <a:rPr lang="en-US" sz="2000" dirty="0" smtClean="0">
                <a:latin typeface="Avenir Book"/>
                <a:cs typeface="Avenir Book"/>
              </a:rPr>
              <a:t>which </a:t>
            </a:r>
            <a:r>
              <a:rPr lang="en-US" sz="2000" dirty="0">
                <a:latin typeface="Avenir Book"/>
                <a:cs typeface="Avenir Book"/>
              </a:rPr>
              <a:t>typically includes weight gain and abnormalities in lipid, glucose and insulin regulation</a:t>
            </a:r>
            <a:r>
              <a:rPr lang="en-US" sz="2000" dirty="0" smtClean="0">
                <a:latin typeface="Avenir Book"/>
                <a:cs typeface="Avenir Book"/>
              </a:rPr>
              <a:t>.</a:t>
            </a:r>
          </a:p>
          <a:p>
            <a:pPr marL="0" indent="0" algn="just">
              <a:buNone/>
            </a:pPr>
            <a:endParaRPr lang="en-US" sz="2000" dirty="0" smtClean="0">
              <a:latin typeface="Avenir Book"/>
              <a:cs typeface="Avenir Book"/>
            </a:endParaRPr>
          </a:p>
        </p:txBody>
      </p:sp>
    </p:spTree>
    <p:extLst>
      <p:ext uri="{BB962C8B-B14F-4D97-AF65-F5344CB8AC3E}">
        <p14:creationId xmlns:p14="http://schemas.microsoft.com/office/powerpoint/2010/main" val="22298252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19800"/>
          </a:xfrm>
        </p:spPr>
        <p:txBody>
          <a:bodyPr/>
          <a:lstStyle/>
          <a:p>
            <a:pPr algn="just">
              <a:buFont typeface="Wingdings" charset="2"/>
              <a:buChar char="§"/>
            </a:pPr>
            <a:r>
              <a:rPr lang="en-US" dirty="0">
                <a:latin typeface="Avenir Book"/>
                <a:cs typeface="Avenir Book"/>
              </a:rPr>
              <a:t>Patients with schizophrenia have been reported to be 3 times as likely to experience sudden unexpected death than individuals from the general population.</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Different factors related to the underlying pathology, antipsychotic medications and lifestyle (e.g., smoking, general neglect of health, poor diet and decreased access to health care services) may contribute to the increased mortality in these patients</a:t>
            </a:r>
            <a:r>
              <a:rPr lang="en-US" dirty="0" smtClean="0">
                <a:latin typeface="Avenir Book"/>
                <a:cs typeface="Avenir Book"/>
              </a:rPr>
              <a:t>.</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An estimated 5% of individuals with </a:t>
            </a:r>
            <a:r>
              <a:rPr lang="en-US" dirty="0" err="1" smtClean="0">
                <a:latin typeface="Avenir Book"/>
                <a:cs typeface="Avenir Book"/>
              </a:rPr>
              <a:t>Sz</a:t>
            </a:r>
            <a:r>
              <a:rPr lang="en-US" dirty="0" smtClean="0">
                <a:latin typeface="Avenir Book"/>
                <a:cs typeface="Avenir Book"/>
              </a:rPr>
              <a:t> die by suicide. </a:t>
            </a:r>
            <a:endParaRPr lang="en-US"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24485464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normAutofit fontScale="85000" lnSpcReduction="20000"/>
          </a:bodyPr>
          <a:lstStyle/>
          <a:p>
            <a:pPr marL="0" indent="0" algn="ctr">
              <a:buNone/>
            </a:pPr>
            <a:r>
              <a:rPr lang="en-US" dirty="0" smtClean="0">
                <a:latin typeface="Avenir Book"/>
                <a:cs typeface="Avenir Book"/>
              </a:rPr>
              <a:t>Course and Prognosis</a:t>
            </a:r>
          </a:p>
          <a:p>
            <a:pPr>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The classic course of </a:t>
            </a:r>
            <a:r>
              <a:rPr lang="en-US" dirty="0" err="1" smtClean="0">
                <a:latin typeface="Avenir Book"/>
                <a:cs typeface="Avenir Book"/>
              </a:rPr>
              <a:t>Sz</a:t>
            </a:r>
            <a:r>
              <a:rPr lang="en-US" dirty="0" smtClean="0">
                <a:latin typeface="Avenir Book"/>
                <a:cs typeface="Avenir Book"/>
              </a:rPr>
              <a:t> is one of exacerbation and remissions.</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Schizophrenia can be refractory to treatment despite well intentioned therapies.</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Estimates vary but up to 70% of </a:t>
            </a:r>
            <a:r>
              <a:rPr lang="en-US" dirty="0" err="1" smtClean="0">
                <a:latin typeface="Avenir Book"/>
                <a:cs typeface="Avenir Book"/>
              </a:rPr>
              <a:t>Sz’s</a:t>
            </a:r>
            <a:r>
              <a:rPr lang="en-US" dirty="0" smtClean="0">
                <a:latin typeface="Avenir Book"/>
                <a:cs typeface="Avenir Book"/>
              </a:rPr>
              <a:t> will have suboptimal outcomes. </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Once psychosis develops brain changes occur that </a:t>
            </a:r>
            <a:r>
              <a:rPr lang="en-US" smtClean="0">
                <a:latin typeface="Avenir Book"/>
                <a:cs typeface="Avenir Book"/>
              </a:rPr>
              <a:t>are irreversible.</a:t>
            </a:r>
            <a:endParaRPr lang="en-US" dirty="0" smtClean="0">
              <a:latin typeface="Avenir Book"/>
              <a:cs typeface="Avenir Book"/>
            </a:endParaRPr>
          </a:p>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Further deterioration in the patient’s baseline functioning follows each relapse of psychosis.</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Positive symptoms tend to become less severe with time but the debilitating negative symptoms may increase in severity.</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Most of the patients with Schizophrenia live with aimlessness, inactivity, have frequent hospitalizations and a percentage end up homeless and living in poverty in urban areas. </a:t>
            </a:r>
            <a:endParaRPr lang="en-US" dirty="0">
              <a:latin typeface="Avenir Book"/>
              <a:cs typeface="Avenir Book"/>
            </a:endParaRPr>
          </a:p>
        </p:txBody>
      </p:sp>
    </p:spTree>
    <p:extLst>
      <p:ext uri="{BB962C8B-B14F-4D97-AF65-F5344CB8AC3E}">
        <p14:creationId xmlns:p14="http://schemas.microsoft.com/office/powerpoint/2010/main" val="684861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6096000"/>
          </a:xfrm>
        </p:spPr>
        <p:txBody>
          <a:bodyPr>
            <a:normAutofit fontScale="92500" lnSpcReduction="20000"/>
          </a:bodyPr>
          <a:lstStyle/>
          <a:p>
            <a:pPr marL="0" indent="0" algn="ctr">
              <a:buNone/>
            </a:pPr>
            <a:r>
              <a:rPr lang="en-US" dirty="0" smtClean="0">
                <a:latin typeface="Avenir Book"/>
                <a:cs typeface="Avenir Book"/>
              </a:rPr>
              <a:t>Prognosis</a:t>
            </a:r>
          </a:p>
          <a:p>
            <a:pPr marL="0" indent="0">
              <a:buNone/>
            </a:pPr>
            <a:endParaRPr lang="en-US" dirty="0">
              <a:latin typeface="Avenir Book"/>
              <a:cs typeface="Avenir Book"/>
            </a:endParaRPr>
          </a:p>
          <a:p>
            <a:pPr algn="just">
              <a:buFont typeface="Wingdings" charset="2"/>
              <a:buChar char="§"/>
            </a:pPr>
            <a:r>
              <a:rPr lang="en-US" dirty="0" smtClean="0">
                <a:latin typeface="Avenir Book"/>
                <a:cs typeface="Avenir Book"/>
              </a:rPr>
              <a:t>Studies show that over the 5 to 10 year period after the first psychiatric hospitalization, about 10 to 20% of patients have a good outcome.  </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More than 50% of patients can be described as having a poor outcome, with repeated hospitalizations, exacerbation of symptoms and suicide attempts.</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Estimates are that 20% to 30% of patients are able to lead somewhat normal lives.</a:t>
            </a:r>
          </a:p>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About 20% to 30% of patients continue to experience moderate symptoms.</a:t>
            </a: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About 40% to 60% of patients remain significantly impaired their entire lives.</a:t>
            </a:r>
            <a:endParaRPr lang="en-US" dirty="0">
              <a:latin typeface="Avenir Book"/>
              <a:cs typeface="Avenir Book"/>
            </a:endParaRPr>
          </a:p>
        </p:txBody>
      </p:sp>
    </p:spTree>
    <p:extLst>
      <p:ext uri="{BB962C8B-B14F-4D97-AF65-F5344CB8AC3E}">
        <p14:creationId xmlns:p14="http://schemas.microsoft.com/office/powerpoint/2010/main" val="4115174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0" indent="0" algn="ctr">
              <a:buNone/>
            </a:pPr>
            <a:endParaRPr lang="en-US" dirty="0" smtClean="0">
              <a:latin typeface="Avenir Book"/>
              <a:cs typeface="Avenir Book"/>
            </a:endParaRPr>
          </a:p>
          <a:p>
            <a:pPr marL="0" indent="0" algn="ctr">
              <a:buNone/>
            </a:pPr>
            <a:r>
              <a:rPr lang="en-US" dirty="0" smtClean="0">
                <a:latin typeface="Avenir Book"/>
                <a:cs typeface="Avenir Book"/>
              </a:rPr>
              <a:t>What Does Recovery from </a:t>
            </a:r>
            <a:r>
              <a:rPr lang="en-US" dirty="0" err="1" smtClean="0">
                <a:latin typeface="Avenir Book"/>
                <a:cs typeface="Avenir Book"/>
              </a:rPr>
              <a:t>Sz</a:t>
            </a:r>
            <a:r>
              <a:rPr lang="en-US" dirty="0" smtClean="0">
                <a:latin typeface="Avenir Book"/>
                <a:cs typeface="Avenir Book"/>
              </a:rPr>
              <a:t> Mean?</a:t>
            </a:r>
          </a:p>
          <a:p>
            <a:pPr marL="0" indent="0" algn="ctr">
              <a:buNone/>
            </a:pPr>
            <a:endParaRPr lang="en-US" dirty="0" smtClean="0">
              <a:latin typeface="Avenir Book"/>
              <a:cs typeface="Avenir Book"/>
            </a:endParaRPr>
          </a:p>
          <a:p>
            <a:pPr marL="0" indent="0">
              <a:buNone/>
            </a:pPr>
            <a:endParaRPr lang="en-US" dirty="0" smtClean="0">
              <a:latin typeface="Avenir Book"/>
              <a:cs typeface="Avenir Book"/>
            </a:endParaRPr>
          </a:p>
          <a:p>
            <a:pPr marL="0" indent="0">
              <a:buNone/>
            </a:pPr>
            <a:r>
              <a:rPr lang="en-US" dirty="0">
                <a:latin typeface="Avenir Book"/>
                <a:cs typeface="Avenir Book"/>
              </a:rPr>
              <a:t>	</a:t>
            </a:r>
            <a:r>
              <a:rPr lang="en-US" dirty="0" smtClean="0">
                <a:latin typeface="Avenir Book"/>
                <a:cs typeface="Avenir Book"/>
              </a:rPr>
              <a:t>Returning to work part or full time</a:t>
            </a:r>
          </a:p>
          <a:p>
            <a:pPr marL="0" indent="0">
              <a:buNone/>
            </a:pPr>
            <a:r>
              <a:rPr lang="en-US" dirty="0">
                <a:latin typeface="Avenir Book"/>
                <a:cs typeface="Avenir Book"/>
              </a:rPr>
              <a:t>	</a:t>
            </a:r>
            <a:r>
              <a:rPr lang="en-US" dirty="0" smtClean="0">
                <a:latin typeface="Avenir Book"/>
                <a:cs typeface="Avenir Book"/>
              </a:rPr>
              <a:t>Enrolling in college</a:t>
            </a:r>
          </a:p>
          <a:p>
            <a:pPr marL="0" indent="0">
              <a:buNone/>
            </a:pPr>
            <a:r>
              <a:rPr lang="en-US" dirty="0">
                <a:latin typeface="Avenir Book"/>
                <a:cs typeface="Avenir Book"/>
              </a:rPr>
              <a:t>	</a:t>
            </a:r>
            <a:r>
              <a:rPr lang="en-US" dirty="0" smtClean="0">
                <a:latin typeface="Avenir Book"/>
                <a:cs typeface="Avenir Book"/>
              </a:rPr>
              <a:t>Fulfilling duties and responsibilities as sons/	daughters, brothers and sisters, employee</a:t>
            </a:r>
          </a:p>
          <a:p>
            <a:pPr marL="0" indent="0">
              <a:buNone/>
            </a:pPr>
            <a:r>
              <a:rPr lang="en-US" dirty="0">
                <a:latin typeface="Avenir Book"/>
                <a:cs typeface="Avenir Book"/>
              </a:rPr>
              <a:t>	</a:t>
            </a:r>
            <a:r>
              <a:rPr lang="en-US" dirty="0" smtClean="0">
                <a:latin typeface="Avenir Book"/>
                <a:cs typeface="Avenir Book"/>
              </a:rPr>
              <a:t>Independent functioning</a:t>
            </a:r>
          </a:p>
          <a:p>
            <a:pPr marL="0" indent="0">
              <a:buNone/>
            </a:pPr>
            <a:r>
              <a:rPr lang="en-US" dirty="0">
                <a:latin typeface="Avenir Book"/>
                <a:cs typeface="Avenir Book"/>
              </a:rPr>
              <a:t>	</a:t>
            </a:r>
            <a:r>
              <a:rPr lang="en-US" dirty="0" smtClean="0">
                <a:latin typeface="Avenir Book"/>
                <a:cs typeface="Avenir Book"/>
              </a:rPr>
              <a:t>Social functioning; meaningful relationships, friends</a:t>
            </a:r>
          </a:p>
          <a:p>
            <a:pPr marL="0" indent="0">
              <a:buNone/>
            </a:pPr>
            <a:endParaRPr lang="en-US" dirty="0"/>
          </a:p>
        </p:txBody>
      </p:sp>
    </p:spTree>
    <p:extLst>
      <p:ext uri="{BB962C8B-B14F-4D97-AF65-F5344CB8AC3E}">
        <p14:creationId xmlns:p14="http://schemas.microsoft.com/office/powerpoint/2010/main" val="3569871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686800" cy="6096000"/>
          </a:xfrm>
        </p:spPr>
        <p:txBody>
          <a:bodyPr/>
          <a:lstStyle/>
          <a:p>
            <a:pPr marL="0" indent="0" algn="just">
              <a:buNone/>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Includes a group of mental illnesses (psychotic) that</a:t>
            </a:r>
            <a:r>
              <a:rPr lang="fr-FR" dirty="0">
                <a:latin typeface="Avenir Book"/>
                <a:ea typeface="Calisto MT" pitchFamily="18" charset="0"/>
                <a:cs typeface="Avenir Book"/>
              </a:rPr>
              <a:t> </a:t>
            </a:r>
            <a:r>
              <a:rPr lang="en-US" dirty="0">
                <a:latin typeface="Avenir Book"/>
                <a:ea typeface="Calisto MT" pitchFamily="18" charset="0"/>
                <a:cs typeface="Avenir Book"/>
              </a:rPr>
              <a:t>are defined by abnormalities in one one or more of the following domains:</a:t>
            </a:r>
          </a:p>
          <a:p>
            <a:pPr>
              <a:buFont typeface="Wingdings" charset="2"/>
              <a:buChar char="§"/>
            </a:pPr>
            <a:endParaRPr lang="en-US" dirty="0">
              <a:latin typeface="Avenir Book"/>
              <a:ea typeface="Calisto MT" pitchFamily="18" charset="0"/>
              <a:cs typeface="Avenir Book"/>
            </a:endParaRPr>
          </a:p>
          <a:p>
            <a:pPr>
              <a:buFont typeface="Wingdings" charset="2"/>
              <a:buChar char="§"/>
            </a:pPr>
            <a:r>
              <a:rPr lang="en-US" dirty="0">
                <a:latin typeface="Avenir Book"/>
                <a:ea typeface="Calisto MT" pitchFamily="18" charset="0"/>
                <a:cs typeface="Avenir Book"/>
              </a:rPr>
              <a:t>Hallucinations</a:t>
            </a:r>
          </a:p>
          <a:p>
            <a:pPr>
              <a:buFont typeface="Wingdings" charset="2"/>
              <a:buChar char="§"/>
            </a:pPr>
            <a:r>
              <a:rPr lang="en-US" dirty="0">
                <a:latin typeface="Avenir Book"/>
                <a:ea typeface="Calisto MT" pitchFamily="18" charset="0"/>
                <a:cs typeface="Avenir Book"/>
              </a:rPr>
              <a:t>Delusions</a:t>
            </a:r>
          </a:p>
          <a:p>
            <a:pPr>
              <a:buFont typeface="Wingdings" charset="2"/>
              <a:buChar char="§"/>
            </a:pPr>
            <a:r>
              <a:rPr lang="en-US" dirty="0">
                <a:latin typeface="Avenir Book"/>
                <a:ea typeface="Calisto MT" pitchFamily="18" charset="0"/>
                <a:cs typeface="Avenir Book"/>
              </a:rPr>
              <a:t>Disorganized Thinking (speech)</a:t>
            </a:r>
          </a:p>
          <a:p>
            <a:pPr>
              <a:buFont typeface="Wingdings" charset="2"/>
              <a:buChar char="§"/>
            </a:pPr>
            <a:r>
              <a:rPr lang="en-US" dirty="0">
                <a:latin typeface="Avenir Book"/>
                <a:ea typeface="Calisto MT" pitchFamily="18" charset="0"/>
                <a:cs typeface="Avenir Book"/>
              </a:rPr>
              <a:t>Grossly Disorganized or Abnormal Motor Behavior (Catatonia)</a:t>
            </a:r>
          </a:p>
          <a:p>
            <a:pPr>
              <a:buFont typeface="Wingdings" charset="2"/>
              <a:buChar char="§"/>
            </a:pPr>
            <a:r>
              <a:rPr lang="en-US" dirty="0">
                <a:latin typeface="Avenir Book"/>
                <a:ea typeface="Calisto MT" pitchFamily="18" charset="0"/>
                <a:cs typeface="Avenir Book"/>
              </a:rPr>
              <a:t>Negative Symptoms</a:t>
            </a:r>
          </a:p>
          <a:p>
            <a:endParaRPr lang="en-US" dirty="0"/>
          </a:p>
        </p:txBody>
      </p:sp>
    </p:spTree>
    <p:extLst>
      <p:ext uri="{BB962C8B-B14F-4D97-AF65-F5344CB8AC3E}">
        <p14:creationId xmlns:p14="http://schemas.microsoft.com/office/powerpoint/2010/main" val="1302832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096000"/>
          </a:xfrm>
        </p:spPr>
        <p:txBody>
          <a:bodyPr/>
          <a:lstStyle/>
          <a:p>
            <a:pPr marL="0" indent="0" algn="ctr">
              <a:buNone/>
            </a:pPr>
            <a:r>
              <a:rPr lang="en-US" dirty="0" smtClean="0">
                <a:latin typeface="Avenir Book"/>
                <a:cs typeface="Avenir Book"/>
              </a:rPr>
              <a:t>Symptomatic Remission:</a:t>
            </a:r>
          </a:p>
          <a:p>
            <a:pPr marL="0" indent="0">
              <a:buNone/>
            </a:pPr>
            <a:endParaRPr lang="en-US" dirty="0" smtClean="0">
              <a:latin typeface="Avenir Book"/>
              <a:cs typeface="Avenir Book"/>
            </a:endParaRPr>
          </a:p>
          <a:p>
            <a:pPr>
              <a:buFont typeface="Wingdings" charset="2"/>
              <a:buChar char="§"/>
            </a:pPr>
            <a:r>
              <a:rPr lang="en-US" dirty="0">
                <a:latin typeface="Avenir Book"/>
                <a:cs typeface="Avenir Book"/>
              </a:rPr>
              <a:t>	</a:t>
            </a:r>
            <a:r>
              <a:rPr lang="en-US" dirty="0" smtClean="0">
                <a:latin typeface="Avenir Book"/>
                <a:cs typeface="Avenir Book"/>
              </a:rPr>
              <a:t>Symptom control, eliminating hallucinations, delusions, 	negative symptoms</a:t>
            </a:r>
          </a:p>
          <a:p>
            <a:pPr>
              <a:buFont typeface="Wingdings" charset="2"/>
              <a:buChar char="§"/>
            </a:pPr>
            <a:r>
              <a:rPr lang="en-US" dirty="0">
                <a:latin typeface="Avenir Book"/>
                <a:cs typeface="Avenir Book"/>
              </a:rPr>
              <a:t>	</a:t>
            </a:r>
            <a:r>
              <a:rPr lang="en-US" dirty="0" smtClean="0">
                <a:latin typeface="Avenir Book"/>
                <a:cs typeface="Avenir Book"/>
              </a:rPr>
              <a:t>Cognitive ability, less confusion, able to concentrate</a:t>
            </a:r>
          </a:p>
          <a:p>
            <a:pPr>
              <a:buFont typeface="Wingdings" charset="2"/>
              <a:buChar char="§"/>
            </a:pPr>
            <a:r>
              <a:rPr lang="en-US" dirty="0">
                <a:latin typeface="Avenir Book"/>
                <a:cs typeface="Avenir Book"/>
              </a:rPr>
              <a:t>	</a:t>
            </a:r>
            <a:r>
              <a:rPr lang="en-US" dirty="0" smtClean="0">
                <a:latin typeface="Avenir Book"/>
                <a:cs typeface="Avenir Book"/>
              </a:rPr>
              <a:t>Activity, overcoming apathy, establishing a routine, 	exercising, hobbies, engaged in productive tasks</a:t>
            </a:r>
          </a:p>
          <a:p>
            <a:pPr>
              <a:buFont typeface="Wingdings" charset="2"/>
              <a:buChar char="§"/>
            </a:pPr>
            <a:r>
              <a:rPr lang="en-US" dirty="0">
                <a:latin typeface="Avenir Book"/>
                <a:cs typeface="Avenir Book"/>
              </a:rPr>
              <a:t>	</a:t>
            </a:r>
            <a:r>
              <a:rPr lang="en-US" dirty="0" smtClean="0">
                <a:latin typeface="Avenir Book"/>
                <a:cs typeface="Avenir Book"/>
              </a:rPr>
              <a:t>Self care. Taking care of own health and maintaining 	good hygiene, taking medications</a:t>
            </a:r>
          </a:p>
          <a:p>
            <a:pPr marL="0" indent="0">
              <a:buNone/>
            </a:pPr>
            <a:endParaRPr lang="en-US" dirty="0"/>
          </a:p>
        </p:txBody>
      </p:sp>
    </p:spTree>
    <p:extLst>
      <p:ext uri="{BB962C8B-B14F-4D97-AF65-F5344CB8AC3E}">
        <p14:creationId xmlns:p14="http://schemas.microsoft.com/office/powerpoint/2010/main" val="33816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19800"/>
          </a:xfrm>
        </p:spPr>
        <p:txBody>
          <a:bodyPr>
            <a:normAutofit fontScale="92500" lnSpcReduction="20000"/>
          </a:bodyPr>
          <a:lstStyle/>
          <a:p>
            <a:pPr marL="0" indent="0" algn="ctr">
              <a:buNone/>
            </a:pPr>
            <a:r>
              <a:rPr lang="en-US" sz="2000" dirty="0" smtClean="0">
                <a:latin typeface="Avenir Book"/>
                <a:cs typeface="Avenir Book"/>
              </a:rPr>
              <a:t>We see full recovery from </a:t>
            </a:r>
            <a:r>
              <a:rPr lang="en-US" sz="2000" dirty="0" err="1" smtClean="0">
                <a:latin typeface="Avenir Book"/>
                <a:cs typeface="Avenir Book"/>
              </a:rPr>
              <a:t>Sz</a:t>
            </a:r>
            <a:endParaRPr lang="en-US" sz="2000" dirty="0" smtClean="0">
              <a:latin typeface="Avenir Book"/>
              <a:cs typeface="Avenir Book"/>
            </a:endParaRP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For first episode patients with </a:t>
            </a:r>
            <a:r>
              <a:rPr lang="en-US" sz="2000" dirty="0" err="1" smtClean="0">
                <a:latin typeface="Avenir Book"/>
                <a:cs typeface="Avenir Book"/>
              </a:rPr>
              <a:t>Sz</a:t>
            </a:r>
            <a:r>
              <a:rPr lang="en-US" sz="2000" dirty="0" smtClean="0">
                <a:latin typeface="Avenir Book"/>
                <a:cs typeface="Avenir Book"/>
              </a:rPr>
              <a:t>, 32% achieve symptomatic remission at 6 month follow-up</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About 11% achieve functional remission (occupational and social)</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For first episode patients with </a:t>
            </a:r>
            <a:r>
              <a:rPr lang="en-US" sz="2000" dirty="0" err="1" smtClean="0">
                <a:latin typeface="Avenir Book"/>
                <a:cs typeface="Avenir Book"/>
              </a:rPr>
              <a:t>Sz</a:t>
            </a:r>
            <a:r>
              <a:rPr lang="en-US" sz="2000" dirty="0" smtClean="0">
                <a:latin typeface="Avenir Book"/>
                <a:cs typeface="Avenir Book"/>
              </a:rPr>
              <a:t>, on 5 year follow-up about 16% achieve good recovery.</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For early onset </a:t>
            </a:r>
            <a:r>
              <a:rPr lang="en-US" sz="2000" dirty="0" err="1" smtClean="0">
                <a:latin typeface="Avenir Book"/>
                <a:cs typeface="Avenir Book"/>
              </a:rPr>
              <a:t>Sz</a:t>
            </a:r>
            <a:r>
              <a:rPr lang="en-US" sz="2000" dirty="0" smtClean="0">
                <a:latin typeface="Avenir Book"/>
                <a:cs typeface="Avenir Book"/>
              </a:rPr>
              <a:t> (median age 16) on 15 year follow-up about 85% had at least one </a:t>
            </a:r>
            <a:r>
              <a:rPr lang="en-US" sz="2000" dirty="0" err="1" smtClean="0">
                <a:latin typeface="Avenir Book"/>
                <a:cs typeface="Avenir Book"/>
              </a:rPr>
              <a:t>rehospitalization</a:t>
            </a:r>
            <a:r>
              <a:rPr lang="en-US" sz="2000" dirty="0" smtClean="0">
                <a:latin typeface="Avenir Book"/>
                <a:cs typeface="Avenir Book"/>
              </a:rPr>
              <a:t>, 8% good recovery, 56% moderate outcome and 36% had a poor outcome.</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The first 5 years after psychotic onset are the worst; there is a high risk for relapse, </a:t>
            </a:r>
            <a:r>
              <a:rPr lang="en-US" sz="2000" dirty="0" err="1" smtClean="0">
                <a:latin typeface="Avenir Book"/>
                <a:cs typeface="Avenir Book"/>
              </a:rPr>
              <a:t>rehospitalization</a:t>
            </a:r>
            <a:r>
              <a:rPr lang="en-US" sz="2000" dirty="0" smtClean="0">
                <a:latin typeface="Avenir Book"/>
                <a:cs typeface="Avenir Book"/>
              </a:rPr>
              <a:t> and suicide.</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As many as two-thirds completed suicides in </a:t>
            </a:r>
            <a:r>
              <a:rPr lang="en-US" sz="2000" dirty="0" err="1" smtClean="0">
                <a:latin typeface="Avenir Book"/>
                <a:cs typeface="Avenir Book"/>
              </a:rPr>
              <a:t>Sz</a:t>
            </a:r>
            <a:r>
              <a:rPr lang="en-US" sz="2000" dirty="0" smtClean="0">
                <a:latin typeface="Avenir Book"/>
                <a:cs typeface="Avenir Book"/>
              </a:rPr>
              <a:t> occur within 6 years of diagnosis.</a:t>
            </a:r>
          </a:p>
          <a:p>
            <a:pPr>
              <a:buFont typeface="Wingdings" charset="2"/>
              <a:buChar char="§"/>
            </a:pPr>
            <a:endParaRPr lang="en-US" sz="2000" dirty="0">
              <a:latin typeface="Avenir Book"/>
              <a:cs typeface="Avenir Book"/>
            </a:endParaRPr>
          </a:p>
          <a:p>
            <a:pPr>
              <a:buFont typeface="Wingdings" charset="2"/>
              <a:buChar char="§"/>
            </a:pPr>
            <a:r>
              <a:rPr lang="en-US" sz="2000" dirty="0" smtClean="0">
                <a:latin typeface="Avenir Book"/>
                <a:cs typeface="Avenir Book"/>
              </a:rPr>
              <a:t>Suicide is the number one cause of premature death among </a:t>
            </a:r>
            <a:r>
              <a:rPr lang="en-US" sz="2000" dirty="0" err="1" smtClean="0">
                <a:latin typeface="Avenir Book"/>
                <a:cs typeface="Avenir Book"/>
              </a:rPr>
              <a:t>Sz’s</a:t>
            </a:r>
            <a:r>
              <a:rPr lang="en-US" sz="2000" dirty="0" smtClean="0">
                <a:latin typeface="Avenir Book"/>
                <a:cs typeface="Avenir Book"/>
              </a:rPr>
              <a:t> with an estimated 13% committing suicide.</a:t>
            </a:r>
            <a:endParaRPr lang="en-US" sz="2000" dirty="0">
              <a:latin typeface="Avenir Book"/>
              <a:cs typeface="Avenir Book"/>
            </a:endParaRPr>
          </a:p>
        </p:txBody>
      </p:sp>
    </p:spTree>
    <p:extLst>
      <p:ext uri="{BB962C8B-B14F-4D97-AF65-F5344CB8AC3E}">
        <p14:creationId xmlns:p14="http://schemas.microsoft.com/office/powerpoint/2010/main" val="30549797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096000"/>
          </a:xfrm>
        </p:spPr>
        <p:txBody>
          <a:bodyPr>
            <a:normAutofit/>
          </a:bodyPr>
          <a:lstStyle/>
          <a:p>
            <a:pPr marL="0" indent="0">
              <a:buNone/>
            </a:pPr>
            <a:r>
              <a:rPr lang="en-US" sz="2000" dirty="0" smtClean="0">
                <a:latin typeface="Avenir Book"/>
                <a:cs typeface="Avenir Book"/>
              </a:rPr>
              <a:t>Several factors are associated with poor, long term outcomes in </a:t>
            </a:r>
            <a:r>
              <a:rPr lang="en-US" sz="2000" dirty="0" err="1" smtClean="0">
                <a:latin typeface="Avenir Book"/>
                <a:cs typeface="Avenir Book"/>
              </a:rPr>
              <a:t>Sz</a:t>
            </a:r>
            <a:r>
              <a:rPr lang="en-US" sz="2000" dirty="0" smtClean="0">
                <a:latin typeface="Avenir Book"/>
                <a:cs typeface="Avenir Book"/>
              </a:rPr>
              <a:t> and include:</a:t>
            </a:r>
          </a:p>
          <a:p>
            <a:pPr marL="0" indent="0">
              <a:buNone/>
            </a:pPr>
            <a:endParaRPr lang="en-US" sz="2000" dirty="0">
              <a:latin typeface="Avenir Book"/>
              <a:cs typeface="Avenir Book"/>
            </a:endParaRPr>
          </a:p>
          <a:p>
            <a:pPr marL="0" indent="0">
              <a:buNone/>
            </a:pPr>
            <a:r>
              <a:rPr lang="en-US" sz="2000" dirty="0" smtClean="0">
                <a:latin typeface="Avenir Book"/>
                <a:cs typeface="Avenir Book"/>
              </a:rPr>
              <a:t>	1) prolonged untreated psychosis</a:t>
            </a:r>
          </a:p>
          <a:p>
            <a:pPr marL="0" indent="0">
              <a:buNone/>
            </a:pPr>
            <a:r>
              <a:rPr lang="en-US" sz="2000" dirty="0">
                <a:latin typeface="Avenir Book"/>
                <a:cs typeface="Avenir Book"/>
              </a:rPr>
              <a:t>	</a:t>
            </a:r>
            <a:r>
              <a:rPr lang="en-US" sz="2000" dirty="0" smtClean="0">
                <a:latin typeface="Avenir Book"/>
                <a:cs typeface="Avenir Book"/>
              </a:rPr>
              <a:t>2) social isolation</a:t>
            </a:r>
          </a:p>
          <a:p>
            <a:pPr marL="0" indent="0">
              <a:buNone/>
            </a:pPr>
            <a:r>
              <a:rPr lang="en-US" sz="2000" dirty="0">
                <a:latin typeface="Avenir Book"/>
                <a:cs typeface="Avenir Book"/>
              </a:rPr>
              <a:t>	</a:t>
            </a:r>
            <a:r>
              <a:rPr lang="en-US" sz="2000" dirty="0" smtClean="0">
                <a:latin typeface="Avenir Book"/>
                <a:cs typeface="Avenir Book"/>
              </a:rPr>
              <a:t>3) illicit drug use</a:t>
            </a:r>
          </a:p>
          <a:p>
            <a:pPr marL="0" indent="0">
              <a:buNone/>
            </a:pPr>
            <a:r>
              <a:rPr lang="en-US" sz="2000" dirty="0">
                <a:latin typeface="Avenir Book"/>
                <a:cs typeface="Avenir Book"/>
              </a:rPr>
              <a:t>	</a:t>
            </a:r>
            <a:r>
              <a:rPr lang="en-US" sz="2000" dirty="0" smtClean="0">
                <a:latin typeface="Avenir Book"/>
                <a:cs typeface="Avenir Book"/>
              </a:rPr>
              <a:t>4) insidious onset</a:t>
            </a:r>
          </a:p>
          <a:p>
            <a:pPr marL="0" indent="0">
              <a:buNone/>
            </a:pPr>
            <a:r>
              <a:rPr lang="en-US" sz="2000" dirty="0">
                <a:latin typeface="Avenir Book"/>
                <a:cs typeface="Avenir Book"/>
              </a:rPr>
              <a:t>	</a:t>
            </a:r>
            <a:r>
              <a:rPr lang="en-US" sz="2000" dirty="0" smtClean="0">
                <a:latin typeface="Avenir Book"/>
                <a:cs typeface="Avenir Book"/>
              </a:rPr>
              <a:t>5) living in industrialized countries</a:t>
            </a:r>
          </a:p>
          <a:p>
            <a:pPr marL="0" indent="0">
              <a:buNone/>
            </a:pPr>
            <a:r>
              <a:rPr lang="en-US" sz="2000" dirty="0">
                <a:latin typeface="Avenir Book"/>
                <a:cs typeface="Avenir Book"/>
              </a:rPr>
              <a:t>	</a:t>
            </a:r>
            <a:r>
              <a:rPr lang="en-US" sz="2000" dirty="0" smtClean="0">
                <a:latin typeface="Avenir Book"/>
                <a:cs typeface="Avenir Book"/>
              </a:rPr>
              <a:t>6) non-adherence to medications</a:t>
            </a:r>
          </a:p>
          <a:p>
            <a:pPr marL="0" indent="0">
              <a:buNone/>
            </a:pPr>
            <a:r>
              <a:rPr lang="en-US" sz="2000" dirty="0">
                <a:latin typeface="Avenir Book"/>
                <a:cs typeface="Avenir Book"/>
              </a:rPr>
              <a:t>	</a:t>
            </a:r>
            <a:r>
              <a:rPr lang="en-US" sz="2000" dirty="0" smtClean="0">
                <a:latin typeface="Avenir Book"/>
                <a:cs typeface="Avenir Book"/>
              </a:rPr>
              <a:t>7) presence of early negative symptoms</a:t>
            </a:r>
          </a:p>
          <a:p>
            <a:pPr marL="0" indent="0">
              <a:buNone/>
            </a:pPr>
            <a:r>
              <a:rPr lang="en-US" sz="2000" dirty="0">
                <a:latin typeface="Avenir Book"/>
                <a:cs typeface="Avenir Book"/>
              </a:rPr>
              <a:t>	</a:t>
            </a:r>
            <a:r>
              <a:rPr lang="en-US" sz="2000" dirty="0" smtClean="0">
                <a:latin typeface="Avenir Book"/>
                <a:cs typeface="Avenir Book"/>
              </a:rPr>
              <a:t>8) cognitive dysfunction</a:t>
            </a:r>
          </a:p>
        </p:txBody>
      </p:sp>
    </p:spTree>
    <p:extLst>
      <p:ext uri="{BB962C8B-B14F-4D97-AF65-F5344CB8AC3E}">
        <p14:creationId xmlns:p14="http://schemas.microsoft.com/office/powerpoint/2010/main" val="24080330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lstStyle/>
          <a:p>
            <a:pPr marL="0" indent="0">
              <a:buNone/>
            </a:pPr>
            <a:r>
              <a:rPr lang="en-US" dirty="0" smtClean="0">
                <a:latin typeface="Avenir Book"/>
                <a:cs typeface="Avenir Book"/>
              </a:rPr>
              <a:t>Where do individuals with </a:t>
            </a:r>
            <a:r>
              <a:rPr lang="en-US" dirty="0" err="1" smtClean="0">
                <a:latin typeface="Avenir Book"/>
                <a:cs typeface="Avenir Book"/>
              </a:rPr>
              <a:t>Sz</a:t>
            </a:r>
            <a:r>
              <a:rPr lang="en-US" dirty="0" smtClean="0">
                <a:latin typeface="Avenir Book"/>
                <a:cs typeface="Avenir Book"/>
              </a:rPr>
              <a:t> live?</a:t>
            </a:r>
          </a:p>
          <a:p>
            <a:pPr marL="0" indent="0">
              <a:buNone/>
            </a:pPr>
            <a:endParaRPr lang="en-US" dirty="0">
              <a:latin typeface="Avenir Book"/>
              <a:cs typeface="Avenir Book"/>
            </a:endParaRPr>
          </a:p>
          <a:p>
            <a:pPr marL="0" indent="0">
              <a:buNone/>
            </a:pPr>
            <a:r>
              <a:rPr lang="en-US" dirty="0" smtClean="0">
                <a:latin typeface="Avenir Book"/>
                <a:cs typeface="Avenir Book"/>
              </a:rPr>
              <a:t>Approximations:</a:t>
            </a:r>
          </a:p>
          <a:p>
            <a:pPr marL="0" indent="0">
              <a:buNone/>
            </a:pPr>
            <a:endParaRPr lang="en-US" dirty="0">
              <a:latin typeface="Avenir Book"/>
              <a:cs typeface="Avenir Book"/>
            </a:endParaRPr>
          </a:p>
          <a:p>
            <a:pPr marL="0" indent="0">
              <a:buNone/>
            </a:pPr>
            <a:r>
              <a:rPr lang="en-US" dirty="0" smtClean="0">
                <a:latin typeface="Avenir Book"/>
                <a:cs typeface="Avenir Book"/>
              </a:rPr>
              <a:t>6% are homeless or in shelters</a:t>
            </a:r>
          </a:p>
          <a:p>
            <a:pPr marL="0" indent="0">
              <a:buNone/>
            </a:pPr>
            <a:r>
              <a:rPr lang="en-US" dirty="0" smtClean="0">
                <a:latin typeface="Avenir Book"/>
                <a:cs typeface="Avenir Book"/>
              </a:rPr>
              <a:t>6% are in jail or prison</a:t>
            </a:r>
          </a:p>
          <a:p>
            <a:pPr marL="0" indent="0">
              <a:buNone/>
            </a:pPr>
            <a:r>
              <a:rPr lang="en-US" dirty="0" smtClean="0">
                <a:latin typeface="Avenir Book"/>
                <a:cs typeface="Avenir Book"/>
              </a:rPr>
              <a:t>5% are in hospitals</a:t>
            </a:r>
          </a:p>
          <a:p>
            <a:pPr marL="0" indent="0">
              <a:buNone/>
            </a:pPr>
            <a:r>
              <a:rPr lang="en-US" dirty="0" smtClean="0">
                <a:latin typeface="Avenir Book"/>
                <a:cs typeface="Avenir Book"/>
              </a:rPr>
              <a:t>10% are in nursing homes</a:t>
            </a:r>
          </a:p>
          <a:p>
            <a:pPr marL="0" indent="0">
              <a:buNone/>
            </a:pPr>
            <a:r>
              <a:rPr lang="en-US" dirty="0" smtClean="0">
                <a:latin typeface="Avenir Book"/>
                <a:cs typeface="Avenir Book"/>
              </a:rPr>
              <a:t>25% live with a family member</a:t>
            </a:r>
          </a:p>
          <a:p>
            <a:pPr marL="0" indent="0">
              <a:buNone/>
            </a:pPr>
            <a:r>
              <a:rPr lang="en-US" dirty="0" smtClean="0">
                <a:latin typeface="Avenir Book"/>
                <a:cs typeface="Avenir Book"/>
              </a:rPr>
              <a:t>28% are living independently</a:t>
            </a:r>
          </a:p>
          <a:p>
            <a:pPr marL="0" indent="0">
              <a:buNone/>
            </a:pPr>
            <a:r>
              <a:rPr lang="en-US" dirty="0" smtClean="0">
                <a:latin typeface="Avenir Book"/>
                <a:cs typeface="Avenir Book"/>
              </a:rPr>
              <a:t>20% live in residential care settings, group homes</a:t>
            </a:r>
            <a:endParaRPr lang="en-US" dirty="0">
              <a:latin typeface="Avenir Book"/>
              <a:cs typeface="Avenir Book"/>
            </a:endParaRPr>
          </a:p>
        </p:txBody>
      </p:sp>
    </p:spTree>
    <p:extLst>
      <p:ext uri="{BB962C8B-B14F-4D97-AF65-F5344CB8AC3E}">
        <p14:creationId xmlns:p14="http://schemas.microsoft.com/office/powerpoint/2010/main" val="889335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lstStyle/>
          <a:p>
            <a:pPr marL="0" indent="0" algn="ctr">
              <a:buNone/>
            </a:pPr>
            <a:r>
              <a:rPr lang="en-US" dirty="0">
                <a:latin typeface="Avenir Book"/>
                <a:cs typeface="Avenir Book"/>
              </a:rPr>
              <a:t>Psychopharmacology</a:t>
            </a:r>
          </a:p>
          <a:p>
            <a:endParaRPr lang="en-US" dirty="0"/>
          </a:p>
          <a:p>
            <a:pPr fontAlgn="auto">
              <a:spcBef>
                <a:spcPts val="580"/>
              </a:spcBef>
              <a:spcAft>
                <a:spcPts val="0"/>
              </a:spcAft>
              <a:buFont typeface="Wingdings" charset="2"/>
              <a:buChar char="§"/>
              <a:defRPr/>
            </a:pPr>
            <a:r>
              <a:rPr lang="en-US" dirty="0">
                <a:latin typeface="Avenir Book"/>
                <a:cs typeface="Avenir Book"/>
              </a:rPr>
              <a:t>Control through medications</a:t>
            </a:r>
          </a:p>
          <a:p>
            <a:pPr fontAlgn="auto">
              <a:spcBef>
                <a:spcPts val="580"/>
              </a:spcBef>
              <a:spcAft>
                <a:spcPts val="0"/>
              </a:spcAft>
              <a:buFont typeface="Wingdings" charset="2"/>
              <a:buChar char="§"/>
              <a:defRPr/>
            </a:pPr>
            <a:r>
              <a:rPr lang="en-US" dirty="0">
                <a:latin typeface="Avenir Book"/>
                <a:cs typeface="Avenir Book"/>
              </a:rPr>
              <a:t>Drugs alter operation of neurotransmitters in the brain</a:t>
            </a:r>
          </a:p>
          <a:p>
            <a:pPr fontAlgn="auto">
              <a:spcBef>
                <a:spcPts val="580"/>
              </a:spcBef>
              <a:spcAft>
                <a:spcPts val="0"/>
              </a:spcAft>
              <a:buFont typeface="Wingdings" charset="2"/>
              <a:buChar char="§"/>
              <a:defRPr/>
            </a:pPr>
            <a:r>
              <a:rPr lang="en-US" dirty="0">
                <a:latin typeface="Avenir Book"/>
                <a:cs typeface="Avenir Book"/>
              </a:rPr>
              <a:t>Antipsychotics</a:t>
            </a:r>
          </a:p>
          <a:p>
            <a:pPr fontAlgn="auto">
              <a:spcBef>
                <a:spcPts val="580"/>
              </a:spcBef>
              <a:spcAft>
                <a:spcPts val="0"/>
              </a:spcAft>
              <a:buFont typeface="Wingdings" charset="2"/>
              <a:buChar char="§"/>
              <a:defRPr/>
            </a:pPr>
            <a:r>
              <a:rPr lang="en-US" dirty="0">
                <a:latin typeface="Avenir Book"/>
                <a:cs typeface="Avenir Book"/>
              </a:rPr>
              <a:t>Antidepressants</a:t>
            </a:r>
          </a:p>
          <a:p>
            <a:pPr fontAlgn="auto">
              <a:spcBef>
                <a:spcPts val="580"/>
              </a:spcBef>
              <a:spcAft>
                <a:spcPts val="0"/>
              </a:spcAft>
              <a:buFont typeface="Wingdings" charset="2"/>
              <a:buChar char="§"/>
              <a:defRPr/>
            </a:pPr>
            <a:r>
              <a:rPr lang="en-US" dirty="0">
                <a:latin typeface="Avenir Book"/>
                <a:cs typeface="Avenir Book"/>
              </a:rPr>
              <a:t>Mood Stabilizers</a:t>
            </a:r>
          </a:p>
          <a:p>
            <a:pPr fontAlgn="auto">
              <a:spcBef>
                <a:spcPts val="580"/>
              </a:spcBef>
              <a:spcAft>
                <a:spcPts val="0"/>
              </a:spcAft>
              <a:buFont typeface="Wingdings" charset="2"/>
              <a:buChar char="§"/>
              <a:defRPr/>
            </a:pPr>
            <a:r>
              <a:rPr lang="en-US" dirty="0">
                <a:latin typeface="Avenir Book"/>
                <a:cs typeface="Avenir Book"/>
              </a:rPr>
              <a:t>Antianxiety drugs</a:t>
            </a:r>
          </a:p>
          <a:p>
            <a:pPr fontAlgn="auto">
              <a:spcBef>
                <a:spcPts val="580"/>
              </a:spcBef>
              <a:spcAft>
                <a:spcPts val="0"/>
              </a:spcAft>
              <a:buFont typeface="Wingdings" charset="2"/>
              <a:buChar char="§"/>
              <a:defRPr/>
            </a:pPr>
            <a:r>
              <a:rPr lang="en-US" dirty="0">
                <a:latin typeface="Avenir Book"/>
                <a:cs typeface="Avenir Book"/>
              </a:rPr>
              <a:t>The same drugs do not necessarily work for the same symptoms for each patient </a:t>
            </a:r>
          </a:p>
          <a:p>
            <a:endParaRPr lang="en-US" dirty="0"/>
          </a:p>
        </p:txBody>
      </p:sp>
    </p:spTree>
    <p:extLst>
      <p:ext uri="{BB962C8B-B14F-4D97-AF65-F5344CB8AC3E}">
        <p14:creationId xmlns:p14="http://schemas.microsoft.com/office/powerpoint/2010/main" val="16481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2667000"/>
            <a:ext cx="5334000" cy="4191000"/>
          </a:xfrm>
        </p:spPr>
        <p:txBody>
          <a:bodyPr>
            <a:normAutofit/>
          </a:bodyPr>
          <a:lstStyle/>
          <a:p>
            <a:pPr fontAlgn="auto">
              <a:spcBef>
                <a:spcPts val="580"/>
              </a:spcBef>
              <a:spcAft>
                <a:spcPts val="0"/>
              </a:spcAft>
              <a:buFont typeface="Wingdings" panose="05000000000000000000" pitchFamily="2" charset="2"/>
              <a:buChar char="q"/>
              <a:defRPr/>
            </a:pPr>
            <a:r>
              <a:rPr lang="en-US" sz="2000" dirty="0">
                <a:latin typeface="Avenir Book"/>
                <a:cs typeface="Avenir Book"/>
              </a:rPr>
              <a:t>Introduced in 1950’s</a:t>
            </a:r>
          </a:p>
          <a:p>
            <a:pPr fontAlgn="auto">
              <a:spcBef>
                <a:spcPts val="580"/>
              </a:spcBef>
              <a:spcAft>
                <a:spcPts val="0"/>
              </a:spcAft>
              <a:buFont typeface="Wingdings" panose="05000000000000000000" pitchFamily="2" charset="2"/>
              <a:buChar char="q"/>
              <a:defRPr/>
            </a:pPr>
            <a:r>
              <a:rPr lang="en-US" sz="2000" dirty="0">
                <a:latin typeface="Avenir Book"/>
                <a:cs typeface="Avenir Book"/>
              </a:rPr>
              <a:t>First Generation– </a:t>
            </a:r>
            <a:r>
              <a:rPr lang="en-US" sz="2000" dirty="0" err="1">
                <a:latin typeface="Avenir Book"/>
                <a:cs typeface="Avenir Book"/>
              </a:rPr>
              <a:t>Thorazine</a:t>
            </a:r>
            <a:r>
              <a:rPr lang="en-US" sz="2000" dirty="0">
                <a:latin typeface="Avenir Book"/>
                <a:cs typeface="Avenir Book"/>
              </a:rPr>
              <a:t>, Haldol</a:t>
            </a:r>
          </a:p>
          <a:p>
            <a:pPr fontAlgn="auto">
              <a:spcBef>
                <a:spcPts val="580"/>
              </a:spcBef>
              <a:spcAft>
                <a:spcPts val="0"/>
              </a:spcAft>
              <a:buFont typeface="Wingdings" panose="05000000000000000000" pitchFamily="2" charset="2"/>
              <a:buChar char="q"/>
              <a:defRPr/>
            </a:pPr>
            <a:r>
              <a:rPr lang="en-US" sz="2000" dirty="0">
                <a:latin typeface="Avenir Book"/>
                <a:cs typeface="Avenir Book"/>
              </a:rPr>
              <a:t>Newer generation of drugs include:</a:t>
            </a:r>
          </a:p>
          <a:p>
            <a:pPr marL="274320" indent="-274320" fontAlgn="auto">
              <a:spcBef>
                <a:spcPts val="580"/>
              </a:spcBef>
              <a:spcAft>
                <a:spcPts val="0"/>
              </a:spcAft>
              <a:buFont typeface="Wingdings 2"/>
              <a:buChar char=""/>
              <a:defRPr/>
            </a:pPr>
            <a:endParaRPr lang="en-US" sz="2000" dirty="0">
              <a:latin typeface="Avenir Book"/>
              <a:cs typeface="Avenir Book"/>
            </a:endParaRPr>
          </a:p>
          <a:p>
            <a:pPr marL="605785" lvl="1" indent="-342900" fontAlgn="auto">
              <a:spcBef>
                <a:spcPts val="370"/>
              </a:spcBef>
              <a:spcAft>
                <a:spcPts val="0"/>
              </a:spcAft>
              <a:buFont typeface="Wingdings" panose="05000000000000000000" pitchFamily="2" charset="2"/>
              <a:buChar char="§"/>
              <a:defRPr/>
            </a:pPr>
            <a:r>
              <a:rPr lang="en-US" sz="2000" dirty="0" err="1">
                <a:latin typeface="Avenir Book"/>
                <a:cs typeface="Avenir Book"/>
              </a:rPr>
              <a:t>Clozaril</a:t>
            </a:r>
            <a:endParaRPr lang="en-US" sz="2000" dirty="0">
              <a:latin typeface="Avenir Book"/>
              <a:cs typeface="Avenir Book"/>
            </a:endParaRPr>
          </a:p>
          <a:p>
            <a:pPr marL="605785" lvl="1" indent="-342900" fontAlgn="auto">
              <a:spcBef>
                <a:spcPts val="370"/>
              </a:spcBef>
              <a:spcAft>
                <a:spcPts val="0"/>
              </a:spcAft>
              <a:buFont typeface="Wingdings" panose="05000000000000000000" pitchFamily="2" charset="2"/>
              <a:buChar char="§"/>
              <a:defRPr/>
            </a:pPr>
            <a:r>
              <a:rPr lang="en-US" sz="2000" dirty="0" err="1">
                <a:latin typeface="Avenir Book"/>
                <a:cs typeface="Avenir Book"/>
              </a:rPr>
              <a:t>Abilify</a:t>
            </a:r>
            <a:endParaRPr lang="en-US" sz="2000" dirty="0">
              <a:latin typeface="Avenir Book"/>
              <a:cs typeface="Avenir Book"/>
            </a:endParaRPr>
          </a:p>
          <a:p>
            <a:pPr marL="605785" lvl="1" indent="-342900" fontAlgn="auto">
              <a:spcBef>
                <a:spcPts val="370"/>
              </a:spcBef>
              <a:spcAft>
                <a:spcPts val="0"/>
              </a:spcAft>
              <a:buFont typeface="Wingdings" panose="05000000000000000000" pitchFamily="2" charset="2"/>
              <a:buChar char="§"/>
              <a:defRPr/>
            </a:pPr>
            <a:r>
              <a:rPr lang="en-US" sz="2000" dirty="0">
                <a:latin typeface="Avenir Book"/>
                <a:cs typeface="Avenir Book"/>
              </a:rPr>
              <a:t>Geodon</a:t>
            </a:r>
          </a:p>
          <a:p>
            <a:pPr marL="605785" lvl="1" indent="-342900" fontAlgn="auto">
              <a:spcBef>
                <a:spcPts val="370"/>
              </a:spcBef>
              <a:spcAft>
                <a:spcPts val="0"/>
              </a:spcAft>
              <a:buFont typeface="Wingdings" panose="05000000000000000000" pitchFamily="2" charset="2"/>
              <a:buChar char="§"/>
              <a:defRPr/>
            </a:pPr>
            <a:r>
              <a:rPr lang="en-US" sz="2000" dirty="0">
                <a:latin typeface="Avenir Book"/>
                <a:cs typeface="Avenir Book"/>
              </a:rPr>
              <a:t>Seroquel</a:t>
            </a:r>
          </a:p>
          <a:p>
            <a:pPr marL="605785" lvl="1" indent="-342900" fontAlgn="auto">
              <a:spcBef>
                <a:spcPts val="370"/>
              </a:spcBef>
              <a:spcAft>
                <a:spcPts val="0"/>
              </a:spcAft>
              <a:buFont typeface="Wingdings" panose="05000000000000000000" pitchFamily="2" charset="2"/>
              <a:buChar char="§"/>
              <a:defRPr/>
            </a:pPr>
            <a:r>
              <a:rPr lang="en-US" sz="2000" dirty="0">
                <a:latin typeface="Avenir Book"/>
                <a:cs typeface="Avenir Book"/>
              </a:rPr>
              <a:t>Risperdal</a:t>
            </a:r>
          </a:p>
          <a:p>
            <a:pPr marL="605785" lvl="1" indent="-342900" fontAlgn="auto">
              <a:spcBef>
                <a:spcPts val="370"/>
              </a:spcBef>
              <a:spcAft>
                <a:spcPts val="0"/>
              </a:spcAft>
              <a:buFont typeface="Wingdings" panose="05000000000000000000" pitchFamily="2" charset="2"/>
              <a:buChar char="§"/>
              <a:defRPr/>
            </a:pPr>
            <a:r>
              <a:rPr lang="en-US" sz="2000" dirty="0" err="1">
                <a:latin typeface="Avenir Book"/>
                <a:cs typeface="Avenir Book"/>
              </a:rPr>
              <a:t>Zyprexa</a:t>
            </a:r>
            <a:endParaRPr lang="en-US" sz="2000" dirty="0">
              <a:latin typeface="Avenir Book"/>
              <a:cs typeface="Avenir Book"/>
            </a:endParaRPr>
          </a:p>
          <a:p>
            <a:pPr marL="262890" lvl="1" indent="0" fontAlgn="auto">
              <a:spcBef>
                <a:spcPts val="370"/>
              </a:spcBef>
              <a:spcAft>
                <a:spcPts val="0"/>
              </a:spcAft>
              <a:buNone/>
              <a:defRPr/>
            </a:pPr>
            <a:endParaRPr lang="en-US" sz="2400" dirty="0">
              <a:cs typeface="Avenir Book"/>
            </a:endParaRPr>
          </a:p>
          <a:p>
            <a:pPr marL="262890" lvl="1" indent="0" fontAlgn="auto">
              <a:spcBef>
                <a:spcPts val="370"/>
              </a:spcBef>
              <a:spcAft>
                <a:spcPts val="0"/>
              </a:spcAft>
              <a:buNone/>
              <a:defRPr/>
            </a:pPr>
            <a:endParaRPr lang="en-US" sz="2000" dirty="0">
              <a:latin typeface="Avenir Book"/>
              <a:cs typeface="Avenir Book"/>
            </a:endParaRPr>
          </a:p>
          <a:p>
            <a:pPr marL="274320" indent="-274320" fontAlgn="auto">
              <a:spcBef>
                <a:spcPts val="580"/>
              </a:spcBef>
              <a:spcAft>
                <a:spcPts val="0"/>
              </a:spcAft>
              <a:buFont typeface="Wingdings 2"/>
              <a:buNone/>
              <a:defRPr/>
            </a:pPr>
            <a:endParaRPr lang="en-US" dirty="0"/>
          </a:p>
        </p:txBody>
      </p:sp>
      <p:sp>
        <p:nvSpPr>
          <p:cNvPr id="2" name="TextBox 1"/>
          <p:cNvSpPr txBox="1"/>
          <p:nvPr/>
        </p:nvSpPr>
        <p:spPr>
          <a:xfrm>
            <a:off x="381000" y="381000"/>
            <a:ext cx="8305800" cy="1446550"/>
          </a:xfrm>
          <a:prstGeom prst="rect">
            <a:avLst/>
          </a:prstGeom>
          <a:noFill/>
        </p:spPr>
        <p:txBody>
          <a:bodyPr wrap="square" rtlCol="0">
            <a:spAutoFit/>
          </a:bodyPr>
          <a:lstStyle/>
          <a:p>
            <a:pPr algn="ctr"/>
            <a:r>
              <a:rPr lang="en-US" sz="2800" dirty="0">
                <a:latin typeface="Avenir Book"/>
                <a:cs typeface="Avenir Book"/>
              </a:rPr>
              <a:t>   </a:t>
            </a:r>
            <a:r>
              <a:rPr lang="en-US" sz="2800" dirty="0" smtClean="0">
                <a:latin typeface="Avenir Book"/>
                <a:cs typeface="Avenir Book"/>
              </a:rPr>
              <a:t>Antipsychotics/Neuroleptics</a:t>
            </a:r>
          </a:p>
          <a:p>
            <a:pPr algn="ctr"/>
            <a:endParaRPr lang="en-US" sz="2000" dirty="0">
              <a:latin typeface="Avenir Book"/>
              <a:cs typeface="Avenir Book"/>
            </a:endParaRPr>
          </a:p>
          <a:p>
            <a:pPr algn="ctr"/>
            <a:r>
              <a:rPr lang="en-US" sz="2000" dirty="0" smtClean="0">
                <a:latin typeface="Avenir Book"/>
                <a:cs typeface="Avenir Book"/>
              </a:rPr>
              <a:t>These medications are primarily used to treat and manage the delusions, hallucinations and thought disorder of </a:t>
            </a:r>
            <a:r>
              <a:rPr lang="en-US" sz="2000" dirty="0" err="1" smtClean="0">
                <a:latin typeface="Avenir Book"/>
                <a:cs typeface="Avenir Book"/>
              </a:rPr>
              <a:t>Sz</a:t>
            </a:r>
            <a:r>
              <a:rPr lang="en-US" sz="2000" dirty="0" smtClean="0">
                <a:latin typeface="Avenir Book"/>
                <a:cs typeface="Avenir Book"/>
              </a:rPr>
              <a:t>.</a:t>
            </a:r>
            <a:endParaRPr lang="en-US" sz="2000" dirty="0">
              <a:latin typeface="Avenir Book"/>
              <a:cs typeface="Avenir Book"/>
            </a:endParaRPr>
          </a:p>
        </p:txBody>
      </p:sp>
      <p:sp>
        <p:nvSpPr>
          <p:cNvPr id="4" name="Rectangle 3"/>
          <p:cNvSpPr/>
          <p:nvPr/>
        </p:nvSpPr>
        <p:spPr>
          <a:xfrm>
            <a:off x="4648200" y="3810000"/>
            <a:ext cx="4191000" cy="2590453"/>
          </a:xfrm>
          <a:prstGeom prst="rect">
            <a:avLst/>
          </a:prstGeom>
        </p:spPr>
        <p:txBody>
          <a:bodyPr wrap="square">
            <a:spAutoFit/>
          </a:bodyPr>
          <a:lstStyle/>
          <a:p>
            <a:pPr fontAlgn="auto">
              <a:spcBef>
                <a:spcPts val="580"/>
              </a:spcBef>
              <a:spcAft>
                <a:spcPts val="0"/>
              </a:spcAft>
              <a:defRPr/>
            </a:pPr>
            <a:r>
              <a:rPr lang="en-US" sz="2200" dirty="0">
                <a:latin typeface="+mj-lt"/>
                <a:cs typeface="Avenir Book"/>
              </a:rPr>
              <a:t>            </a:t>
            </a:r>
            <a:r>
              <a:rPr lang="en-US" sz="2200" dirty="0">
                <a:latin typeface="Avenir Book"/>
                <a:cs typeface="Avenir Book"/>
              </a:rPr>
              <a:t>    Side effects: </a:t>
            </a:r>
          </a:p>
          <a:p>
            <a:pPr fontAlgn="auto">
              <a:spcBef>
                <a:spcPts val="580"/>
              </a:spcBef>
              <a:spcAft>
                <a:spcPts val="0"/>
              </a:spcAft>
              <a:defRPr/>
            </a:pPr>
            <a:endParaRPr lang="en-US" sz="2200" dirty="0">
              <a:latin typeface="Avenir Book"/>
              <a:cs typeface="Avenir Book"/>
            </a:endParaRPr>
          </a:p>
          <a:p>
            <a:pPr marL="548640" lvl="1" fontAlgn="auto">
              <a:spcBef>
                <a:spcPts val="370"/>
              </a:spcBef>
              <a:spcAft>
                <a:spcPts val="0"/>
              </a:spcAft>
              <a:defRPr/>
            </a:pPr>
            <a:r>
              <a:rPr lang="en-US" sz="2200" dirty="0">
                <a:latin typeface="Avenir Book"/>
                <a:cs typeface="Avenir Book"/>
              </a:rPr>
              <a:t>Dry mouth, blurred vision, loss of muscle control, sun sensitivity, nausea, sedation, diarrhea, muscle spasms, tremors</a:t>
            </a:r>
          </a:p>
        </p:txBody>
      </p:sp>
    </p:spTree>
    <p:extLst>
      <p:ext uri="{BB962C8B-B14F-4D97-AF65-F5344CB8AC3E}">
        <p14:creationId xmlns:p14="http://schemas.microsoft.com/office/powerpoint/2010/main" val="41861802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533400"/>
            <a:ext cx="8763000" cy="6019800"/>
          </a:xfrm>
        </p:spPr>
        <p:txBody>
          <a:bodyPr/>
          <a:lstStyle/>
          <a:p>
            <a:pPr marL="0" indent="0" algn="ctr">
              <a:buNone/>
            </a:pPr>
            <a:r>
              <a:rPr lang="en-US" dirty="0" smtClean="0">
                <a:latin typeface="Avenir Book"/>
                <a:cs typeface="Avenir Book"/>
              </a:rPr>
              <a:t>The older antipsychotics include the following:</a:t>
            </a:r>
          </a:p>
          <a:p>
            <a:pPr marL="0" indent="0">
              <a:buNone/>
            </a:pPr>
            <a:endParaRPr lang="en-US" dirty="0">
              <a:latin typeface="Avenir Book"/>
              <a:cs typeface="Avenir Book"/>
            </a:endParaRPr>
          </a:p>
          <a:p>
            <a:pPr marL="0" indent="0">
              <a:buNone/>
            </a:pPr>
            <a:r>
              <a:rPr lang="en-US" dirty="0" smtClean="0">
                <a:latin typeface="Avenir Book"/>
                <a:cs typeface="Avenir Book"/>
              </a:rPr>
              <a:t>Haldol</a:t>
            </a:r>
          </a:p>
          <a:p>
            <a:pPr marL="0" indent="0">
              <a:buNone/>
            </a:pPr>
            <a:r>
              <a:rPr lang="en-US" dirty="0" err="1" smtClean="0">
                <a:latin typeface="Avenir Book"/>
                <a:cs typeface="Avenir Book"/>
              </a:rPr>
              <a:t>Thorazine</a:t>
            </a:r>
            <a:endParaRPr lang="en-US" dirty="0" smtClean="0">
              <a:latin typeface="Avenir Book"/>
              <a:cs typeface="Avenir Book"/>
            </a:endParaRPr>
          </a:p>
          <a:p>
            <a:pPr marL="0" indent="0">
              <a:buNone/>
            </a:pPr>
            <a:r>
              <a:rPr lang="en-US" dirty="0" err="1" smtClean="0">
                <a:latin typeface="Avenir Book"/>
                <a:cs typeface="Avenir Book"/>
              </a:rPr>
              <a:t>Prolixin</a:t>
            </a:r>
            <a:endParaRPr lang="en-US" dirty="0" smtClean="0">
              <a:latin typeface="Avenir Book"/>
              <a:cs typeface="Avenir Book"/>
            </a:endParaRPr>
          </a:p>
          <a:p>
            <a:pPr marL="0" indent="0">
              <a:buNone/>
            </a:pPr>
            <a:r>
              <a:rPr lang="en-US" dirty="0" err="1" smtClean="0">
                <a:latin typeface="Avenir Book"/>
                <a:cs typeface="Avenir Book"/>
              </a:rPr>
              <a:t>Navane</a:t>
            </a:r>
            <a:endParaRPr lang="en-US" dirty="0" smtClean="0">
              <a:latin typeface="Avenir Book"/>
              <a:cs typeface="Avenir Book"/>
            </a:endParaRPr>
          </a:p>
          <a:p>
            <a:pPr marL="0" indent="0">
              <a:buNone/>
            </a:pPr>
            <a:r>
              <a:rPr lang="en-US" dirty="0" err="1" smtClean="0">
                <a:latin typeface="Avenir Book"/>
                <a:cs typeface="Avenir Book"/>
              </a:rPr>
              <a:t>Stelazine</a:t>
            </a:r>
            <a:endParaRPr lang="en-US" dirty="0" smtClean="0">
              <a:latin typeface="Avenir Book"/>
              <a:cs typeface="Avenir Book"/>
            </a:endParaRPr>
          </a:p>
          <a:p>
            <a:pPr marL="0" indent="0">
              <a:buNone/>
            </a:pPr>
            <a:endParaRPr lang="en-US" dirty="0">
              <a:latin typeface="Avenir Book"/>
              <a:cs typeface="Avenir Book"/>
            </a:endParaRPr>
          </a:p>
          <a:p>
            <a:pPr marL="0" indent="0">
              <a:buNone/>
            </a:pPr>
            <a:r>
              <a:rPr lang="en-US" dirty="0" smtClean="0">
                <a:latin typeface="Avenir Book"/>
                <a:cs typeface="Avenir Book"/>
              </a:rPr>
              <a:t>These are effective for the positive symptoms of </a:t>
            </a:r>
            <a:r>
              <a:rPr lang="en-US" dirty="0" err="1" smtClean="0">
                <a:latin typeface="Avenir Book"/>
                <a:cs typeface="Avenir Book"/>
              </a:rPr>
              <a:t>Sz</a:t>
            </a:r>
            <a:endParaRPr lang="en-US" dirty="0" smtClean="0">
              <a:latin typeface="Avenir Book"/>
              <a:cs typeface="Avenir Book"/>
            </a:endParaRPr>
          </a:p>
          <a:p>
            <a:pPr marL="0" indent="0">
              <a:buNone/>
            </a:pPr>
            <a:r>
              <a:rPr lang="en-US" dirty="0" smtClean="0">
                <a:latin typeface="Avenir Book"/>
                <a:cs typeface="Avenir Book"/>
              </a:rPr>
              <a:t>We see a higher incidence of side effects such as Extrapyramidal Symptoms and Tardive Dyskinesia</a:t>
            </a:r>
            <a:endParaRPr lang="en-US" dirty="0">
              <a:latin typeface="Avenir Book"/>
              <a:cs typeface="Avenir Book"/>
            </a:endParaRPr>
          </a:p>
        </p:txBody>
      </p:sp>
    </p:spTree>
    <p:extLst>
      <p:ext uri="{BB962C8B-B14F-4D97-AF65-F5344CB8AC3E}">
        <p14:creationId xmlns:p14="http://schemas.microsoft.com/office/powerpoint/2010/main" val="34692551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609600"/>
            <a:ext cx="8610600" cy="6019800"/>
          </a:xfrm>
        </p:spPr>
        <p:txBody>
          <a:bodyPr>
            <a:normAutofit/>
          </a:bodyPr>
          <a:lstStyle/>
          <a:p>
            <a:pPr marL="0" indent="0" algn="just">
              <a:buNone/>
            </a:pPr>
            <a:r>
              <a:rPr lang="en-US" sz="2000" dirty="0" smtClean="0">
                <a:latin typeface="Avenir Book"/>
                <a:cs typeface="Avenir Book"/>
              </a:rPr>
              <a:t>The newer antipsychotics are called 2</a:t>
            </a:r>
            <a:r>
              <a:rPr lang="en-US" sz="2000" baseline="30000" dirty="0" smtClean="0">
                <a:latin typeface="Avenir Book"/>
                <a:cs typeface="Avenir Book"/>
              </a:rPr>
              <a:t>nd</a:t>
            </a:r>
            <a:r>
              <a:rPr lang="en-US" sz="2000" dirty="0" smtClean="0">
                <a:latin typeface="Avenir Book"/>
                <a:cs typeface="Avenir Book"/>
              </a:rPr>
              <a:t> Generation/Atypical and include the following:</a:t>
            </a:r>
          </a:p>
          <a:p>
            <a:pPr marL="0" indent="0" algn="just">
              <a:buNone/>
            </a:pPr>
            <a:endParaRPr lang="en-US" sz="2000" dirty="0">
              <a:latin typeface="Avenir Book"/>
              <a:cs typeface="Avenir Book"/>
            </a:endParaRPr>
          </a:p>
          <a:p>
            <a:pPr marL="0" indent="0" algn="just">
              <a:buNone/>
            </a:pPr>
            <a:r>
              <a:rPr lang="en-US" sz="2000" dirty="0" err="1" smtClean="0">
                <a:latin typeface="Avenir Book"/>
                <a:cs typeface="Avenir Book"/>
              </a:rPr>
              <a:t>Clozaril</a:t>
            </a:r>
            <a:r>
              <a:rPr lang="en-US" sz="2000" dirty="0" smtClean="0">
                <a:latin typeface="Avenir Book"/>
                <a:cs typeface="Avenir Book"/>
              </a:rPr>
              <a:t>: reduces the positive and negative symptoms</a:t>
            </a:r>
          </a:p>
          <a:p>
            <a:pPr marL="0" indent="0" algn="just">
              <a:buNone/>
            </a:pPr>
            <a:r>
              <a:rPr lang="en-US" sz="2000" dirty="0" smtClean="0">
                <a:latin typeface="Avenir Book"/>
                <a:cs typeface="Avenir Book"/>
              </a:rPr>
              <a:t>Side Effects: Respiratory arrest, seizures, pancreatitis, </a:t>
            </a:r>
            <a:r>
              <a:rPr lang="en-US" sz="2000" dirty="0" err="1" smtClean="0">
                <a:latin typeface="Avenir Book"/>
                <a:cs typeface="Avenir Book"/>
              </a:rPr>
              <a:t>agranulocytosis</a:t>
            </a:r>
            <a:r>
              <a:rPr lang="en-US" sz="2000" dirty="0" smtClean="0">
                <a:latin typeface="Avenir Book"/>
                <a:cs typeface="Avenir Book"/>
              </a:rPr>
              <a:t>, moderate weight gain, metabolic disturbances, orthostatic hypotension</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Risperdal, </a:t>
            </a:r>
            <a:r>
              <a:rPr lang="en-US" sz="2000" dirty="0" err="1" smtClean="0">
                <a:latin typeface="Avenir Book"/>
                <a:cs typeface="Avenir Book"/>
              </a:rPr>
              <a:t>Zyprexa</a:t>
            </a:r>
            <a:r>
              <a:rPr lang="en-US" sz="2000" dirty="0" smtClean="0">
                <a:latin typeface="Avenir Book"/>
                <a:cs typeface="Avenir Book"/>
              </a:rPr>
              <a:t>, Seroquel, Geodon: reduces positive and negative symptoms</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Side Effects: low rates of EPS, TD</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Peripheral Side Effects: dry mouth, blurred vision, constipation, increased heart rate</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Central Side Effects: confusion, memory impairment, impaired concentration</a:t>
            </a:r>
            <a:endParaRPr lang="en-US" sz="2000" dirty="0">
              <a:latin typeface="Avenir Book"/>
              <a:cs typeface="Avenir Book"/>
            </a:endParaRPr>
          </a:p>
        </p:txBody>
      </p:sp>
    </p:spTree>
    <p:extLst>
      <p:ext uri="{BB962C8B-B14F-4D97-AF65-F5344CB8AC3E}">
        <p14:creationId xmlns:p14="http://schemas.microsoft.com/office/powerpoint/2010/main" val="23697058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533400"/>
            <a:ext cx="8763000" cy="6172200"/>
          </a:xfrm>
        </p:spPr>
        <p:txBody>
          <a:bodyPr>
            <a:normAutofit/>
          </a:bodyPr>
          <a:lstStyle/>
          <a:p>
            <a:pPr marL="0" indent="0">
              <a:buNone/>
            </a:pPr>
            <a:r>
              <a:rPr lang="en-US" sz="2400" dirty="0" smtClean="0">
                <a:latin typeface="Avenir Book"/>
                <a:cs typeface="Avenir Book"/>
              </a:rPr>
              <a:t>Antipsychotics/3</a:t>
            </a:r>
            <a:r>
              <a:rPr lang="en-US" sz="2400" baseline="30000" dirty="0" smtClean="0">
                <a:latin typeface="Avenir Book"/>
                <a:cs typeface="Avenir Book"/>
              </a:rPr>
              <a:t>rd</a:t>
            </a:r>
            <a:r>
              <a:rPr lang="en-US" sz="2400" dirty="0" smtClean="0">
                <a:latin typeface="Avenir Book"/>
                <a:cs typeface="Avenir Book"/>
              </a:rPr>
              <a:t> Generation (developed in 2003)</a:t>
            </a:r>
          </a:p>
          <a:p>
            <a:pPr marL="0" indent="0">
              <a:buNone/>
            </a:pPr>
            <a:endParaRPr lang="en-US" sz="2400" dirty="0">
              <a:latin typeface="Avenir Book"/>
              <a:cs typeface="Avenir Book"/>
            </a:endParaRPr>
          </a:p>
          <a:p>
            <a:pPr marL="0" indent="0" algn="just">
              <a:buNone/>
            </a:pPr>
            <a:r>
              <a:rPr lang="en-US" sz="2400" dirty="0" err="1" smtClean="0">
                <a:latin typeface="Avenir Book"/>
                <a:cs typeface="Avenir Book"/>
              </a:rPr>
              <a:t>Abilify</a:t>
            </a:r>
            <a:r>
              <a:rPr lang="en-US" sz="2400" dirty="0" smtClean="0">
                <a:latin typeface="Avenir Book"/>
                <a:cs typeface="Avenir Book"/>
              </a:rPr>
              <a:t>: reduces positive and negative symptoms; evidence of cognitive improvement</a:t>
            </a:r>
          </a:p>
          <a:p>
            <a:pPr marL="0" indent="0" algn="just">
              <a:buNone/>
            </a:pPr>
            <a:endParaRPr lang="en-US" sz="2400" dirty="0">
              <a:latin typeface="Avenir Book"/>
              <a:cs typeface="Avenir Book"/>
            </a:endParaRPr>
          </a:p>
          <a:p>
            <a:pPr marL="0" indent="0" algn="just">
              <a:buNone/>
            </a:pPr>
            <a:r>
              <a:rPr lang="en-US" sz="2400" dirty="0" smtClean="0">
                <a:latin typeface="Avenir Book"/>
                <a:cs typeface="Avenir Book"/>
              </a:rPr>
              <a:t>Side Effects: low rates of EPS; few anticholinergic effects; low risk of gain weight, metabolic/endocrine disturbances</a:t>
            </a:r>
            <a:endParaRPr lang="en-US" sz="2400" dirty="0">
              <a:latin typeface="Avenir Book"/>
              <a:cs typeface="Avenir Book"/>
            </a:endParaRPr>
          </a:p>
        </p:txBody>
      </p:sp>
    </p:spTree>
    <p:extLst>
      <p:ext uri="{BB962C8B-B14F-4D97-AF65-F5344CB8AC3E}">
        <p14:creationId xmlns:p14="http://schemas.microsoft.com/office/powerpoint/2010/main" val="13868823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533400"/>
            <a:ext cx="8763000" cy="6172200"/>
          </a:xfrm>
        </p:spPr>
        <p:txBody>
          <a:bodyPr>
            <a:normAutofit lnSpcReduction="10000"/>
          </a:bodyPr>
          <a:lstStyle/>
          <a:p>
            <a:pPr marL="0" indent="0" algn="ctr">
              <a:buNone/>
            </a:pPr>
            <a:r>
              <a:rPr lang="en-US" sz="2000" dirty="0" smtClean="0">
                <a:latin typeface="Avenir Book"/>
                <a:cs typeface="Avenir Book"/>
              </a:rPr>
              <a:t>Antipsychotic Medication Side Effects</a:t>
            </a:r>
          </a:p>
          <a:p>
            <a:pPr marL="0" indent="0" algn="ctr">
              <a:buNone/>
            </a:pPr>
            <a:endParaRPr lang="en-US" sz="2000" dirty="0">
              <a:latin typeface="Avenir Book"/>
              <a:cs typeface="Avenir Book"/>
            </a:endParaRPr>
          </a:p>
          <a:p>
            <a:pPr marL="0" indent="0" algn="ctr">
              <a:buNone/>
            </a:pPr>
            <a:r>
              <a:rPr lang="en-US" sz="2000" dirty="0" smtClean="0">
                <a:latin typeface="Avenir Book"/>
                <a:cs typeface="Avenir Book"/>
              </a:rPr>
              <a:t>Extrapyramidal Symptoms</a:t>
            </a:r>
          </a:p>
          <a:p>
            <a:pPr marL="0" indent="0" algn="just">
              <a:buNone/>
            </a:pPr>
            <a:endParaRPr lang="en-US" sz="2000" dirty="0">
              <a:latin typeface="Avenir Book"/>
              <a:cs typeface="Avenir Book"/>
            </a:endParaRPr>
          </a:p>
          <a:p>
            <a:pPr marL="0" indent="0" algn="just">
              <a:buNone/>
            </a:pPr>
            <a:r>
              <a:rPr lang="en-US" sz="2000" dirty="0" err="1" smtClean="0">
                <a:latin typeface="Avenir Book"/>
                <a:cs typeface="Avenir Book"/>
              </a:rPr>
              <a:t>Akathisia</a:t>
            </a:r>
            <a:r>
              <a:rPr lang="en-US" sz="2000" dirty="0" smtClean="0">
                <a:latin typeface="Avenir Book"/>
                <a:cs typeface="Avenir Book"/>
              </a:rPr>
              <a:t>: frequent movements, pacing, inability to sit still, inner restlessness</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Dystonia: involuntary muscle spasms of the tongue, face, neck that pull the body into postures.</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Parkinsonism: hand or arm shaking at rest, stiff posture, shuffling gait.</a:t>
            </a:r>
          </a:p>
          <a:p>
            <a:pPr marL="0" indent="0" algn="just">
              <a:buNone/>
            </a:pPr>
            <a:endParaRPr lang="en-US" sz="2000" dirty="0" smtClean="0">
              <a:latin typeface="Avenir Book"/>
              <a:cs typeface="Avenir Book"/>
            </a:endParaRPr>
          </a:p>
          <a:p>
            <a:pPr marL="0" indent="0" algn="just">
              <a:buNone/>
            </a:pPr>
            <a:r>
              <a:rPr lang="en-US" sz="2000" dirty="0" smtClean="0">
                <a:latin typeface="Avenir Book"/>
                <a:cs typeface="Avenir Book"/>
              </a:rPr>
              <a:t>Tardive Dyskinesia: protrusion of tongue, lip smacking, chewing movements, rocking</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Anticholinergic Medications: used to control side effects of antipsychotic medications.</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Anticholinergic medications include:  Cogentin, </a:t>
            </a:r>
            <a:r>
              <a:rPr lang="en-US" sz="2000" dirty="0" err="1" smtClean="0">
                <a:latin typeface="Avenir Book"/>
                <a:cs typeface="Avenir Book"/>
              </a:rPr>
              <a:t>Artane</a:t>
            </a:r>
            <a:r>
              <a:rPr lang="en-US" sz="2000" dirty="0" smtClean="0">
                <a:latin typeface="Avenir Book"/>
                <a:cs typeface="Avenir Book"/>
              </a:rPr>
              <a:t> and Benadryl</a:t>
            </a:r>
            <a:endParaRPr lang="en-US" sz="2000" dirty="0">
              <a:latin typeface="Avenir Book"/>
              <a:cs typeface="Avenir Book"/>
            </a:endParaRPr>
          </a:p>
        </p:txBody>
      </p:sp>
    </p:spTree>
    <p:extLst>
      <p:ext uri="{BB962C8B-B14F-4D97-AF65-F5344CB8AC3E}">
        <p14:creationId xmlns:p14="http://schemas.microsoft.com/office/powerpoint/2010/main" val="3282643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304800" y="685800"/>
            <a:ext cx="8684956" cy="5791200"/>
          </a:xfrm>
        </p:spPr>
        <p:txBody>
          <a:bodyPr>
            <a:noAutofit/>
          </a:bodyPr>
          <a:lstStyle/>
          <a:p>
            <a:pPr marL="0" indent="0" algn="ctr">
              <a:buNone/>
            </a:pPr>
            <a:r>
              <a:rPr lang="en-US" sz="2400" dirty="0" smtClean="0">
                <a:solidFill>
                  <a:srgbClr val="FF0000"/>
                </a:solidFill>
                <a:latin typeface="Avenir Book"/>
                <a:ea typeface="Calisto MT" pitchFamily="18" charset="0"/>
                <a:cs typeface="Avenir Book"/>
              </a:rPr>
              <a:t>Symptoms</a:t>
            </a:r>
          </a:p>
          <a:p>
            <a:pPr marL="0" indent="0" algn="just">
              <a:buNone/>
            </a:pPr>
            <a:endParaRPr lang="en-US" sz="2400" dirty="0" smtClean="0">
              <a:latin typeface="Avenir Book"/>
              <a:ea typeface="Calisto MT" pitchFamily="18" charset="0"/>
              <a:cs typeface="Avenir Book"/>
            </a:endParaRPr>
          </a:p>
          <a:p>
            <a:pPr algn="just">
              <a:buFont typeface="Wingdings" panose="05000000000000000000" pitchFamily="2" charset="2"/>
              <a:buChar char="§"/>
            </a:pPr>
            <a:r>
              <a:rPr lang="en-US" dirty="0" smtClean="0">
                <a:latin typeface="Avenir Book"/>
                <a:ea typeface="Calisto MT" pitchFamily="18" charset="0"/>
                <a:cs typeface="Avenir Book"/>
              </a:rPr>
              <a:t>Likely to</a:t>
            </a:r>
            <a:r>
              <a:rPr lang="en-US" sz="2400" dirty="0" smtClean="0">
                <a:latin typeface="Avenir Book"/>
                <a:ea typeface="Calisto MT" pitchFamily="18" charset="0"/>
                <a:cs typeface="Avenir Book"/>
              </a:rPr>
              <a:t> </a:t>
            </a:r>
            <a:r>
              <a:rPr lang="en-US" sz="2400" dirty="0">
                <a:latin typeface="Avenir Book"/>
                <a:ea typeface="Calisto MT" pitchFamily="18" charset="0"/>
                <a:cs typeface="Avenir Book"/>
              </a:rPr>
              <a:t>hear voices (auditory hallucinations</a:t>
            </a:r>
            <a:r>
              <a:rPr lang="en-US" sz="2400" dirty="0" smtClean="0">
                <a:latin typeface="Avenir Book"/>
                <a:ea typeface="Calisto MT" pitchFamily="18" charset="0"/>
                <a:cs typeface="Avenir Book"/>
              </a:rPr>
              <a:t>) which </a:t>
            </a:r>
            <a:r>
              <a:rPr lang="en-US" dirty="0" smtClean="0">
                <a:latin typeface="Avenir Book"/>
                <a:ea typeface="Calisto MT" pitchFamily="18" charset="0"/>
                <a:cs typeface="Avenir Book"/>
              </a:rPr>
              <a:t>can be</a:t>
            </a:r>
            <a:r>
              <a:rPr lang="en-US" sz="2400" dirty="0" smtClean="0">
                <a:latin typeface="Avenir Book"/>
                <a:ea typeface="Calisto MT" pitchFamily="18" charset="0"/>
                <a:cs typeface="Avenir Book"/>
              </a:rPr>
              <a:t> devaluing, demeaning and </a:t>
            </a:r>
            <a:r>
              <a:rPr lang="en-US" sz="2400" dirty="0" smtClean="0">
                <a:latin typeface="Avenir Book"/>
                <a:ea typeface="Calisto MT" pitchFamily="18" charset="0"/>
                <a:cs typeface="Avenir Book"/>
              </a:rPr>
              <a:t>frightening</a:t>
            </a:r>
            <a:r>
              <a:rPr lang="en-US" dirty="0" smtClean="0">
                <a:latin typeface="Avenir Book"/>
                <a:ea typeface="Calisto MT" pitchFamily="18" charset="0"/>
                <a:cs typeface="Avenir Book"/>
              </a:rPr>
              <a:t>. </a:t>
            </a:r>
          </a:p>
          <a:p>
            <a:pPr algn="just">
              <a:buFont typeface="Wingdings" panose="05000000000000000000" pitchFamily="2" charset="2"/>
              <a:buChar char="§"/>
            </a:pPr>
            <a:endParaRPr lang="en-US" sz="2400" dirty="0">
              <a:latin typeface="Avenir Book"/>
              <a:ea typeface="Calisto MT" pitchFamily="18" charset="0"/>
              <a:cs typeface="Avenir Book"/>
            </a:endParaRPr>
          </a:p>
          <a:p>
            <a:pPr algn="just">
              <a:buFont typeface="Wingdings" panose="05000000000000000000" pitchFamily="2" charset="2"/>
              <a:buChar char="§"/>
            </a:pPr>
            <a:r>
              <a:rPr lang="en-US" dirty="0">
                <a:latin typeface="Avenir Book"/>
                <a:ea typeface="Calisto MT" pitchFamily="18" charset="0"/>
                <a:cs typeface="Avenir Book"/>
              </a:rPr>
              <a:t>T</a:t>
            </a:r>
            <a:r>
              <a:rPr lang="en-US" sz="2400" dirty="0" smtClean="0">
                <a:latin typeface="Avenir Book"/>
                <a:ea typeface="Calisto MT" pitchFamily="18" charset="0"/>
                <a:cs typeface="Avenir Book"/>
              </a:rPr>
              <a:t>ypically </a:t>
            </a:r>
            <a:r>
              <a:rPr lang="en-US" sz="2400" dirty="0" smtClean="0">
                <a:latin typeface="Avenir Book"/>
                <a:ea typeface="Calisto MT" pitchFamily="18" charset="0"/>
                <a:cs typeface="Avenir Book"/>
              </a:rPr>
              <a:t>one voice tha</a:t>
            </a:r>
            <a:r>
              <a:rPr lang="en-US" dirty="0" smtClean="0">
                <a:latin typeface="Avenir Book"/>
                <a:ea typeface="Calisto MT" pitchFamily="18" charset="0"/>
                <a:cs typeface="Avenir Book"/>
              </a:rPr>
              <a:t>t is unfamiliar to the person.</a:t>
            </a:r>
          </a:p>
          <a:p>
            <a:pPr algn="just">
              <a:buFont typeface="Wingdings" panose="05000000000000000000" pitchFamily="2" charset="2"/>
              <a:buChar char="§"/>
            </a:pPr>
            <a:endParaRPr lang="en-US" sz="2400" dirty="0">
              <a:latin typeface="Avenir Book"/>
              <a:ea typeface="Calisto MT" pitchFamily="18" charset="0"/>
              <a:cs typeface="Avenir Book"/>
            </a:endParaRPr>
          </a:p>
          <a:p>
            <a:pPr algn="just">
              <a:buFont typeface="Wingdings" panose="05000000000000000000" pitchFamily="2" charset="2"/>
              <a:buChar char="§"/>
            </a:pPr>
            <a:r>
              <a:rPr lang="en-US" sz="2400" dirty="0">
                <a:latin typeface="Avenir Book"/>
                <a:ea typeface="Calisto MT" pitchFamily="18" charset="0"/>
                <a:cs typeface="Avenir Book"/>
              </a:rPr>
              <a:t>May believe others are reading their minds or plotting </a:t>
            </a:r>
            <a:r>
              <a:rPr lang="en-US" dirty="0" smtClean="0">
                <a:latin typeface="Avenir Book"/>
                <a:ea typeface="Calisto MT" pitchFamily="18" charset="0"/>
                <a:cs typeface="Avenir Book"/>
              </a:rPr>
              <a:t>to hurt them.</a:t>
            </a:r>
            <a:r>
              <a:rPr lang="en-US" sz="2400" dirty="0" smtClean="0">
                <a:latin typeface="Avenir Book"/>
                <a:ea typeface="Calisto MT" pitchFamily="18" charset="0"/>
                <a:cs typeface="Avenir Book"/>
              </a:rPr>
              <a:t> </a:t>
            </a:r>
          </a:p>
          <a:p>
            <a:pPr marL="0" indent="0" algn="just">
              <a:buNone/>
            </a:pPr>
            <a:endParaRPr lang="en-US" sz="2400" dirty="0">
              <a:latin typeface="Avenir Book"/>
              <a:ea typeface="Calisto MT" pitchFamily="18" charset="0"/>
              <a:cs typeface="Avenir Book"/>
            </a:endParaRPr>
          </a:p>
          <a:p>
            <a:pPr algn="just">
              <a:buFont typeface="Wingdings" panose="05000000000000000000" pitchFamily="2" charset="2"/>
              <a:buChar char="§"/>
            </a:pPr>
            <a:r>
              <a:rPr lang="en-US" dirty="0" smtClean="0">
                <a:latin typeface="Avenir Book"/>
                <a:ea typeface="Calisto MT" pitchFamily="18" charset="0"/>
                <a:cs typeface="Avenir Book"/>
              </a:rPr>
              <a:t>Speech m</a:t>
            </a:r>
            <a:r>
              <a:rPr lang="en-US" sz="2400" dirty="0" smtClean="0">
                <a:latin typeface="Avenir Book"/>
                <a:ea typeface="Calisto MT" pitchFamily="18" charset="0"/>
                <a:cs typeface="Avenir Book"/>
              </a:rPr>
              <a:t>ay </a:t>
            </a:r>
            <a:r>
              <a:rPr lang="en-US" sz="2400" dirty="0">
                <a:latin typeface="Avenir Book"/>
                <a:ea typeface="Calisto MT" pitchFamily="18" charset="0"/>
                <a:cs typeface="Avenir Book"/>
              </a:rPr>
              <a:t>be irrelevant, incoherent and </a:t>
            </a:r>
            <a:r>
              <a:rPr lang="en-US" sz="2400" dirty="0" smtClean="0">
                <a:latin typeface="Avenir Book"/>
                <a:ea typeface="Calisto MT" pitchFamily="18" charset="0"/>
                <a:cs typeface="Avenir Book"/>
              </a:rPr>
              <a:t>the individual will not </a:t>
            </a:r>
            <a:r>
              <a:rPr lang="en-US" sz="2400" dirty="0">
                <a:latin typeface="Avenir Book"/>
                <a:ea typeface="Calisto MT" pitchFamily="18" charset="0"/>
                <a:cs typeface="Avenir Book"/>
              </a:rPr>
              <a:t>make sense when communicating.</a:t>
            </a:r>
          </a:p>
          <a:p>
            <a:pPr algn="just">
              <a:buFont typeface="Wingdings" panose="05000000000000000000" pitchFamily="2" charset="2"/>
              <a:buChar char="§"/>
            </a:pPr>
            <a:endParaRPr lang="en-US" sz="2400" dirty="0">
              <a:ea typeface="Calisto MT" pitchFamily="18" charset="0"/>
              <a:cs typeface="Avenir Book"/>
            </a:endParaRPr>
          </a:p>
        </p:txBody>
      </p:sp>
    </p:spTree>
    <p:extLst>
      <p:ext uri="{BB962C8B-B14F-4D97-AF65-F5344CB8AC3E}">
        <p14:creationId xmlns:p14="http://schemas.microsoft.com/office/powerpoint/2010/main" val="2334825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609600"/>
            <a:ext cx="8458200" cy="5943600"/>
          </a:xfrm>
        </p:spPr>
        <p:txBody>
          <a:bodyPr>
            <a:normAutofit lnSpcReduction="10000"/>
          </a:bodyPr>
          <a:lstStyle/>
          <a:p>
            <a:pPr marL="0" indent="0" algn="ctr">
              <a:buNone/>
            </a:pPr>
            <a:r>
              <a:rPr lang="en-US" u="sng" dirty="0">
                <a:latin typeface="Avenir Book"/>
                <a:ea typeface="Calisto MT" pitchFamily="18" charset="0"/>
                <a:cs typeface="Avenir Book"/>
              </a:rPr>
              <a:t>Antidepressants</a:t>
            </a:r>
          </a:p>
          <a:p>
            <a:pPr marL="0" indent="0">
              <a:buNone/>
            </a:pPr>
            <a:endParaRPr lang="en-US" sz="2400" dirty="0">
              <a:latin typeface="Avenir Book"/>
              <a:ea typeface="Calisto MT" pitchFamily="18" charset="0"/>
              <a:cs typeface="Avenir Book"/>
            </a:endParaRPr>
          </a:p>
          <a:p>
            <a:pPr marL="0" indent="0">
              <a:buNone/>
            </a:pPr>
            <a:r>
              <a:rPr lang="en-US" sz="2000" dirty="0">
                <a:latin typeface="Avenir Book"/>
                <a:ea typeface="Calisto MT" pitchFamily="18" charset="0"/>
                <a:cs typeface="Avenir Book"/>
              </a:rPr>
              <a:t>Used for depressive disorders, such as anxiety and bulimia</a:t>
            </a:r>
          </a:p>
          <a:p>
            <a:pPr marL="0" indent="0">
              <a:buNone/>
            </a:pPr>
            <a:endParaRPr lang="en-US" sz="2000" dirty="0">
              <a:latin typeface="Avenir Book"/>
              <a:ea typeface="Calisto MT" pitchFamily="18" charset="0"/>
              <a:cs typeface="Avenir Book"/>
            </a:endParaRPr>
          </a:p>
          <a:p>
            <a:pPr lvl="1">
              <a:buFont typeface="Wingdings" charset="2"/>
              <a:buChar char="§"/>
            </a:pPr>
            <a:r>
              <a:rPr lang="en-US" sz="2000" dirty="0">
                <a:latin typeface="Avenir Book"/>
                <a:ea typeface="Calisto MT" pitchFamily="18" charset="0"/>
                <a:cs typeface="Avenir Book"/>
              </a:rPr>
              <a:t>Changes the concentration of specific neurotransmitters in the brain</a:t>
            </a:r>
          </a:p>
          <a:p>
            <a:pPr lvl="1">
              <a:buFont typeface="Wingdings" charset="2"/>
              <a:buChar char="§"/>
            </a:pPr>
            <a:r>
              <a:rPr lang="en-US" sz="2000" dirty="0">
                <a:latin typeface="Avenir Book"/>
                <a:ea typeface="Calisto MT" pitchFamily="18" charset="0"/>
                <a:cs typeface="Avenir Book"/>
              </a:rPr>
              <a:t>Can provide lasting long-term recovery from </a:t>
            </a:r>
            <a:r>
              <a:rPr lang="en-US" sz="2000" dirty="0" smtClean="0">
                <a:latin typeface="Avenir Book"/>
                <a:ea typeface="Calisto MT" pitchFamily="18" charset="0"/>
                <a:cs typeface="Avenir Book"/>
              </a:rPr>
              <a:t>depression</a:t>
            </a:r>
          </a:p>
          <a:p>
            <a:pPr lvl="1">
              <a:buFont typeface="Wingdings" charset="2"/>
              <a:buChar char="§"/>
            </a:pPr>
            <a:endParaRPr lang="en-US" sz="2000" dirty="0" smtClean="0">
              <a:latin typeface="Avenir Book"/>
              <a:ea typeface="Calisto MT" pitchFamily="18" charset="0"/>
              <a:cs typeface="Avenir Book"/>
            </a:endParaRPr>
          </a:p>
          <a:p>
            <a:pPr lvl="1">
              <a:buFont typeface="Wingdings" charset="2"/>
              <a:buChar char="§"/>
            </a:pPr>
            <a:r>
              <a:rPr lang="en-US" sz="2000" dirty="0" smtClean="0">
                <a:latin typeface="Avenir Book"/>
                <a:ea typeface="Calisto MT" pitchFamily="18" charset="0"/>
                <a:cs typeface="Avenir Book"/>
              </a:rPr>
              <a:t>The antidepressants decrease irritability, sadness, hopelessness and suicidal ideations, improve sleep pattern, appetite, energy, improve mood.</a:t>
            </a:r>
          </a:p>
          <a:p>
            <a:pPr lvl="1">
              <a:buFont typeface="Wingdings" charset="2"/>
              <a:buChar char="§"/>
            </a:pPr>
            <a:endParaRPr lang="en-US" sz="2000" dirty="0">
              <a:latin typeface="Avenir Book"/>
              <a:ea typeface="Calisto MT" pitchFamily="18" charset="0"/>
              <a:cs typeface="Avenir Book"/>
            </a:endParaRPr>
          </a:p>
          <a:p>
            <a:pPr lvl="1">
              <a:buFont typeface="Wingdings" charset="2"/>
              <a:buChar char="§"/>
            </a:pPr>
            <a:r>
              <a:rPr lang="en-US" sz="2000" dirty="0" smtClean="0">
                <a:latin typeface="Avenir Book"/>
                <a:ea typeface="Calisto MT" pitchFamily="18" charset="0"/>
                <a:cs typeface="Avenir Book"/>
              </a:rPr>
              <a:t>Types of Antidepressants:</a:t>
            </a:r>
          </a:p>
          <a:p>
            <a:pPr lvl="1">
              <a:buFont typeface="Wingdings" charset="2"/>
              <a:buChar char="§"/>
            </a:pPr>
            <a:endParaRPr lang="en-US" sz="2000" dirty="0">
              <a:latin typeface="Avenir Book"/>
              <a:ea typeface="Calisto MT" pitchFamily="18" charset="0"/>
              <a:cs typeface="Avenir Book"/>
            </a:endParaRPr>
          </a:p>
          <a:p>
            <a:pPr lvl="1">
              <a:buFont typeface="Wingdings" charset="2"/>
              <a:buChar char="§"/>
            </a:pPr>
            <a:r>
              <a:rPr lang="en-US" sz="2000" dirty="0" smtClean="0">
                <a:latin typeface="Avenir Book"/>
                <a:ea typeface="Calisto MT" pitchFamily="18" charset="0"/>
                <a:cs typeface="Avenir Book"/>
              </a:rPr>
              <a:t>Selective Serotonin Reuptake Inhibitors (SSRIs):  Prozac, Zoloft, </a:t>
            </a:r>
            <a:r>
              <a:rPr lang="en-US" sz="2000" dirty="0" err="1" smtClean="0">
                <a:latin typeface="Avenir Book"/>
                <a:ea typeface="Calisto MT" pitchFamily="18" charset="0"/>
                <a:cs typeface="Avenir Book"/>
              </a:rPr>
              <a:t>Luvox</a:t>
            </a:r>
            <a:r>
              <a:rPr lang="en-US" sz="2000" dirty="0" smtClean="0">
                <a:latin typeface="Avenir Book"/>
                <a:ea typeface="Calisto MT" pitchFamily="18" charset="0"/>
                <a:cs typeface="Avenir Book"/>
              </a:rPr>
              <a:t>, Lexapro, Paxil</a:t>
            </a:r>
          </a:p>
          <a:p>
            <a:pPr lvl="1">
              <a:buFont typeface="Wingdings" charset="2"/>
              <a:buChar char="§"/>
            </a:pPr>
            <a:r>
              <a:rPr lang="en-US" sz="2000" dirty="0" smtClean="0">
                <a:latin typeface="Avenir Book"/>
                <a:ea typeface="Calisto MT" pitchFamily="18" charset="0"/>
                <a:cs typeface="Avenir Book"/>
              </a:rPr>
              <a:t>Tricyclic Antidepressants (TCAs): Elavil, </a:t>
            </a:r>
            <a:r>
              <a:rPr lang="en-US" sz="2000" dirty="0" err="1" smtClean="0">
                <a:latin typeface="Avenir Book"/>
                <a:ea typeface="Calisto MT" pitchFamily="18" charset="0"/>
                <a:cs typeface="Avenir Book"/>
              </a:rPr>
              <a:t>Tofranil</a:t>
            </a:r>
            <a:r>
              <a:rPr lang="en-US" sz="2000" dirty="0" smtClean="0">
                <a:latin typeface="Avenir Book"/>
                <a:ea typeface="Calisto MT" pitchFamily="18" charset="0"/>
                <a:cs typeface="Avenir Book"/>
              </a:rPr>
              <a:t>, </a:t>
            </a:r>
            <a:r>
              <a:rPr lang="en-US" sz="2000" dirty="0" err="1" smtClean="0">
                <a:latin typeface="Avenir Book"/>
                <a:ea typeface="Calisto MT" pitchFamily="18" charset="0"/>
                <a:cs typeface="Avenir Book"/>
              </a:rPr>
              <a:t>Pamelor</a:t>
            </a:r>
            <a:r>
              <a:rPr lang="en-US" sz="2000" dirty="0" smtClean="0">
                <a:latin typeface="Avenir Book"/>
                <a:ea typeface="Calisto MT" pitchFamily="18" charset="0"/>
                <a:cs typeface="Avenir Book"/>
              </a:rPr>
              <a:t>, </a:t>
            </a:r>
            <a:r>
              <a:rPr lang="en-US" sz="2000" dirty="0" err="1" smtClean="0">
                <a:latin typeface="Avenir Book"/>
                <a:ea typeface="Calisto MT" pitchFamily="18" charset="0"/>
                <a:cs typeface="Avenir Book"/>
              </a:rPr>
              <a:t>Norpramine</a:t>
            </a:r>
            <a:endParaRPr lang="en-US" sz="2000" dirty="0" smtClean="0">
              <a:latin typeface="Avenir Book"/>
              <a:ea typeface="Calisto MT" pitchFamily="18" charset="0"/>
              <a:cs typeface="Avenir Book"/>
            </a:endParaRPr>
          </a:p>
          <a:p>
            <a:pPr lvl="1">
              <a:buFont typeface="Wingdings" charset="2"/>
              <a:buChar char="§"/>
            </a:pPr>
            <a:r>
              <a:rPr lang="en-US" sz="2000" dirty="0" smtClean="0">
                <a:latin typeface="Avenir Book"/>
                <a:ea typeface="Calisto MT" pitchFamily="18" charset="0"/>
                <a:cs typeface="Avenir Book"/>
              </a:rPr>
              <a:t>Atypical Antidepressants: </a:t>
            </a:r>
            <a:r>
              <a:rPr lang="en-US" sz="2000" dirty="0" err="1" smtClean="0">
                <a:latin typeface="Avenir Book"/>
                <a:ea typeface="Calisto MT" pitchFamily="18" charset="0"/>
                <a:cs typeface="Avenir Book"/>
              </a:rPr>
              <a:t>Wellbutrin</a:t>
            </a:r>
            <a:r>
              <a:rPr lang="en-US" sz="2000" dirty="0" smtClean="0">
                <a:latin typeface="Avenir Book"/>
                <a:ea typeface="Calisto MT" pitchFamily="18" charset="0"/>
                <a:cs typeface="Avenir Book"/>
              </a:rPr>
              <a:t> and </a:t>
            </a:r>
            <a:r>
              <a:rPr lang="en-US" sz="2000" dirty="0" err="1" smtClean="0">
                <a:latin typeface="Avenir Book"/>
                <a:ea typeface="Calisto MT" pitchFamily="18" charset="0"/>
                <a:cs typeface="Avenir Book"/>
              </a:rPr>
              <a:t>Desyrel</a:t>
            </a:r>
            <a:r>
              <a:rPr lang="en-US" sz="2000" dirty="0" smtClean="0">
                <a:latin typeface="Avenir Book"/>
                <a:ea typeface="Calisto MT" pitchFamily="18" charset="0"/>
                <a:cs typeface="Avenir Book"/>
              </a:rPr>
              <a:t>)</a:t>
            </a:r>
          </a:p>
          <a:p>
            <a:pPr lvl="1">
              <a:buFont typeface="Wingdings" charset="2"/>
              <a:buChar char="§"/>
            </a:pPr>
            <a:endParaRPr lang="en-US" sz="2000" dirty="0">
              <a:latin typeface="Avenir Book"/>
              <a:ea typeface="Calisto MT" pitchFamily="18" charset="0"/>
              <a:cs typeface="Avenir Book"/>
            </a:endParaRPr>
          </a:p>
          <a:p>
            <a:pPr>
              <a:buFont typeface="Wingdings" charset="2"/>
              <a:buChar char="§"/>
            </a:pPr>
            <a:endParaRPr lang="en-US" dirty="0">
              <a:latin typeface="Avenir Book"/>
              <a:ea typeface="Calisto MT" pitchFamily="18" charset="0"/>
              <a:cs typeface="Avenir Book"/>
            </a:endParaRPr>
          </a:p>
          <a:p>
            <a:pPr marL="0" indent="0">
              <a:buNone/>
            </a:pPr>
            <a:endParaRPr lang="en-US" dirty="0"/>
          </a:p>
        </p:txBody>
      </p:sp>
    </p:spTree>
    <p:extLst>
      <p:ext uri="{BB962C8B-B14F-4D97-AF65-F5344CB8AC3E}">
        <p14:creationId xmlns:p14="http://schemas.microsoft.com/office/powerpoint/2010/main" val="15262480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533400"/>
            <a:ext cx="8763000" cy="6172200"/>
          </a:xfrm>
        </p:spPr>
        <p:txBody>
          <a:bodyPr>
            <a:normAutofit fontScale="92500"/>
          </a:bodyPr>
          <a:lstStyle/>
          <a:p>
            <a:pPr marL="0" indent="0" algn="just">
              <a:buNone/>
            </a:pPr>
            <a:endParaRPr lang="en-US" dirty="0">
              <a:latin typeface="Avenir Book"/>
              <a:cs typeface="Avenir Book"/>
            </a:endParaRPr>
          </a:p>
          <a:p>
            <a:pPr marL="0" indent="0" algn="just">
              <a:buNone/>
            </a:pPr>
            <a:r>
              <a:rPr lang="en-US" sz="2000" dirty="0" smtClean="0">
                <a:latin typeface="Avenir Book"/>
                <a:cs typeface="Avenir Book"/>
              </a:rPr>
              <a:t>SSRIs </a:t>
            </a:r>
            <a:r>
              <a:rPr lang="en-US" sz="2000" dirty="0">
                <a:latin typeface="Avenir Book"/>
                <a:cs typeface="Avenir Book"/>
              </a:rPr>
              <a:t>alter the levels of the neurotransmitter serotonin in the brain, which, like other neurotransmitters, helps brain cells communicate with one another.</a:t>
            </a:r>
          </a:p>
          <a:p>
            <a:pPr algn="just"/>
            <a:endParaRPr lang="en-US" sz="2000" dirty="0">
              <a:latin typeface="Avenir Book"/>
              <a:cs typeface="Avenir Book"/>
            </a:endParaRPr>
          </a:p>
          <a:p>
            <a:pPr marL="0" indent="0" algn="just">
              <a:buNone/>
            </a:pPr>
            <a:r>
              <a:rPr lang="en-US" sz="2000" dirty="0">
                <a:latin typeface="Avenir Book"/>
                <a:cs typeface="Avenir Book"/>
              </a:rPr>
              <a:t>Prozac, Zoloft, Lexapro, Paxil, </a:t>
            </a:r>
            <a:r>
              <a:rPr lang="en-US" sz="2000" dirty="0" err="1">
                <a:latin typeface="Avenir Book"/>
                <a:cs typeface="Avenir Book"/>
              </a:rPr>
              <a:t>Celexa</a:t>
            </a:r>
            <a:r>
              <a:rPr lang="en-US" sz="2000" dirty="0">
                <a:latin typeface="Avenir Book"/>
                <a:cs typeface="Avenir Book"/>
              </a:rPr>
              <a:t> are some of the SSRIs commonly prescribed for panic disorder, OCD, PTSD, and social phobia. </a:t>
            </a:r>
            <a:endParaRPr lang="en-US" sz="2000" dirty="0" smtClean="0">
              <a:latin typeface="Avenir Book"/>
              <a:cs typeface="Avenir Book"/>
            </a:endParaRPr>
          </a:p>
          <a:p>
            <a:pPr algn="just"/>
            <a:endParaRPr lang="en-US" sz="2000" dirty="0">
              <a:latin typeface="Avenir Book"/>
              <a:cs typeface="Avenir Book"/>
            </a:endParaRPr>
          </a:p>
          <a:p>
            <a:pPr marL="0" indent="0" algn="just">
              <a:buNone/>
            </a:pPr>
            <a:r>
              <a:rPr lang="en-US" sz="2000" dirty="0" smtClean="0">
                <a:latin typeface="Avenir Book"/>
                <a:cs typeface="Avenir Book"/>
              </a:rPr>
              <a:t>Side Effects of SSRIs: sleeping problems, loss of appetite, sexual dysfunction</a:t>
            </a:r>
          </a:p>
          <a:p>
            <a:pPr marL="0" indent="0" algn="just">
              <a:buNone/>
            </a:pPr>
            <a:endParaRPr lang="en-US" sz="2000" dirty="0">
              <a:latin typeface="Avenir Book"/>
              <a:cs typeface="Avenir Book"/>
            </a:endParaRPr>
          </a:p>
          <a:p>
            <a:pPr marL="0" indent="0" algn="ctr">
              <a:buNone/>
            </a:pPr>
            <a:r>
              <a:rPr lang="en-US" sz="2000" dirty="0" smtClean="0">
                <a:latin typeface="Avenir Book"/>
                <a:cs typeface="Avenir Book"/>
              </a:rPr>
              <a:t>Tricyclic Antidepressants</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May take up to 10-14 days to  they work; full effects in 4-8 weeks</a:t>
            </a:r>
          </a:p>
          <a:p>
            <a:pPr marL="0" indent="0" algn="just">
              <a:buNone/>
            </a:pPr>
            <a:r>
              <a:rPr lang="en-US" sz="2000" dirty="0" smtClean="0">
                <a:latin typeface="Avenir Book"/>
                <a:cs typeface="Avenir Book"/>
              </a:rPr>
              <a:t>Alcohol blocks the effects of antidepressants</a:t>
            </a:r>
          </a:p>
          <a:p>
            <a:pPr marL="0" indent="0" algn="just">
              <a:buNone/>
            </a:pPr>
            <a:endParaRPr lang="en-US" sz="2000" dirty="0" smtClean="0">
              <a:latin typeface="Avenir Book"/>
              <a:cs typeface="Avenir Book"/>
            </a:endParaRPr>
          </a:p>
          <a:p>
            <a:pPr marL="0" indent="0" algn="ctr">
              <a:buNone/>
            </a:pPr>
            <a:r>
              <a:rPr lang="en-US" sz="2000" dirty="0">
                <a:latin typeface="Avenir Book"/>
                <a:cs typeface="Avenir Book"/>
              </a:rPr>
              <a:t>Atypical Antidepressants</a:t>
            </a:r>
          </a:p>
          <a:p>
            <a:pPr marL="0" indent="0">
              <a:buNone/>
            </a:pPr>
            <a:endParaRPr lang="en-US" sz="2000" dirty="0">
              <a:latin typeface="Avenir Book"/>
              <a:cs typeface="Avenir Book"/>
            </a:endParaRPr>
          </a:p>
          <a:p>
            <a:pPr marL="0" indent="0">
              <a:buNone/>
            </a:pPr>
            <a:r>
              <a:rPr lang="en-US" sz="2000" dirty="0">
                <a:latin typeface="Avenir Book"/>
                <a:cs typeface="Avenir Book"/>
              </a:rPr>
              <a:t>These medications include:  </a:t>
            </a:r>
            <a:r>
              <a:rPr lang="en-US" sz="2000" dirty="0" err="1">
                <a:latin typeface="Avenir Book"/>
                <a:cs typeface="Avenir Book"/>
              </a:rPr>
              <a:t>Wellbutrin</a:t>
            </a:r>
            <a:r>
              <a:rPr lang="en-US" sz="2000" dirty="0">
                <a:latin typeface="Avenir Book"/>
                <a:cs typeface="Avenir Book"/>
              </a:rPr>
              <a:t>, </a:t>
            </a:r>
            <a:r>
              <a:rPr lang="en-US" sz="2000" dirty="0" err="1">
                <a:latin typeface="Avenir Book"/>
                <a:cs typeface="Avenir Book"/>
              </a:rPr>
              <a:t>Desyrel</a:t>
            </a:r>
            <a:r>
              <a:rPr lang="en-US" sz="2000" dirty="0">
                <a:latin typeface="Avenir Book"/>
                <a:cs typeface="Avenir Book"/>
              </a:rPr>
              <a:t>, Effexor, </a:t>
            </a:r>
            <a:r>
              <a:rPr lang="en-US" sz="2000" dirty="0" err="1">
                <a:latin typeface="Avenir Book"/>
                <a:cs typeface="Avenir Book"/>
              </a:rPr>
              <a:t>Remeron</a:t>
            </a:r>
            <a:r>
              <a:rPr lang="en-US" sz="2000" dirty="0">
                <a:latin typeface="Avenir Book"/>
                <a:cs typeface="Avenir Book"/>
              </a:rPr>
              <a:t>, </a:t>
            </a:r>
            <a:r>
              <a:rPr lang="en-US" sz="2000" dirty="0" err="1">
                <a:latin typeface="Avenir Book"/>
                <a:cs typeface="Avenir Book"/>
              </a:rPr>
              <a:t>Serzone</a:t>
            </a:r>
            <a:endParaRPr lang="en-US" sz="2000" dirty="0">
              <a:latin typeface="Avenir Book"/>
              <a:cs typeface="Avenir Book"/>
            </a:endParaRPr>
          </a:p>
          <a:p>
            <a:pPr marL="0" indent="0" algn="just">
              <a:buNone/>
            </a:pPr>
            <a:endParaRPr lang="en-US" sz="2000" dirty="0" smtClean="0">
              <a:latin typeface="Avenir Book"/>
              <a:cs typeface="Avenir Book"/>
            </a:endParaRPr>
          </a:p>
          <a:p>
            <a:pPr marL="0" indent="0" algn="just">
              <a:buNone/>
            </a:pPr>
            <a:endParaRPr lang="en-US" sz="2000" dirty="0">
              <a:latin typeface="Avenir Book"/>
              <a:cs typeface="Avenir Book"/>
            </a:endParaRPr>
          </a:p>
          <a:p>
            <a:endParaRPr lang="en-US" dirty="0"/>
          </a:p>
        </p:txBody>
      </p:sp>
    </p:spTree>
    <p:extLst>
      <p:ext uri="{BB962C8B-B14F-4D97-AF65-F5344CB8AC3E}">
        <p14:creationId xmlns:p14="http://schemas.microsoft.com/office/powerpoint/2010/main" val="11003214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609600"/>
            <a:ext cx="8686800" cy="6019800"/>
          </a:xfrm>
        </p:spPr>
        <p:txBody>
          <a:bodyPr>
            <a:normAutofit fontScale="62500" lnSpcReduction="20000"/>
          </a:bodyPr>
          <a:lstStyle/>
          <a:p>
            <a:pPr marL="274320" indent="-274320" algn="ctr">
              <a:spcBef>
                <a:spcPts val="580"/>
              </a:spcBef>
              <a:buNone/>
              <a:defRPr/>
            </a:pPr>
            <a:r>
              <a:rPr lang="en-US" sz="4000" u="sng" dirty="0">
                <a:latin typeface="Avenir Book"/>
                <a:cs typeface="Avenir Book"/>
              </a:rPr>
              <a:t>Mood Regulators for Bipolar Disorder</a:t>
            </a:r>
          </a:p>
          <a:p>
            <a:pPr marL="274320" indent="-274320">
              <a:spcBef>
                <a:spcPts val="580"/>
              </a:spcBef>
              <a:buNone/>
              <a:defRPr/>
            </a:pPr>
            <a:endParaRPr lang="en-US" sz="1050" dirty="0">
              <a:latin typeface="Avenir Book"/>
              <a:cs typeface="Avenir Book"/>
            </a:endParaRPr>
          </a:p>
          <a:p>
            <a:pPr marL="274320" indent="-274320" algn="just">
              <a:spcBef>
                <a:spcPts val="580"/>
              </a:spcBef>
              <a:buNone/>
              <a:defRPr/>
            </a:pPr>
            <a:r>
              <a:rPr lang="en-US" dirty="0">
                <a:solidFill>
                  <a:srgbClr val="000000"/>
                </a:solidFill>
                <a:latin typeface="Avenir Book"/>
                <a:cs typeface="Avenir Book"/>
              </a:rPr>
              <a:t>	Mood stabilizers balance certain brain chemicals that control emotional states </a:t>
            </a:r>
            <a:r>
              <a:rPr lang="en-US" dirty="0" smtClean="0">
                <a:solidFill>
                  <a:srgbClr val="000000"/>
                </a:solidFill>
                <a:latin typeface="Avenir Book"/>
                <a:cs typeface="Avenir Book"/>
              </a:rPr>
              <a:t>and reduce frequency and severity of mood changes, more control over emotions and improved coping with problems in living.</a:t>
            </a:r>
          </a:p>
          <a:p>
            <a:pPr marL="274320" indent="-274320" algn="just">
              <a:spcBef>
                <a:spcPts val="580"/>
              </a:spcBef>
              <a:buNone/>
              <a:defRPr/>
            </a:pPr>
            <a:endParaRPr lang="en-US" dirty="0">
              <a:solidFill>
                <a:srgbClr val="000000"/>
              </a:solidFill>
              <a:latin typeface="Avenir Book"/>
              <a:cs typeface="Avenir Book"/>
            </a:endParaRPr>
          </a:p>
          <a:p>
            <a:pPr marL="274320" indent="-274320" algn="just">
              <a:spcBef>
                <a:spcPts val="580"/>
              </a:spcBef>
              <a:buNone/>
              <a:defRPr/>
            </a:pPr>
            <a:r>
              <a:rPr lang="en-US" dirty="0" smtClean="0">
                <a:solidFill>
                  <a:srgbClr val="000000"/>
                </a:solidFill>
                <a:latin typeface="Avenir Book"/>
                <a:cs typeface="Avenir Book"/>
              </a:rPr>
              <a:t>	Reduce anger outbursts, irritability and lift depression.</a:t>
            </a:r>
            <a:endParaRPr lang="en-US" dirty="0">
              <a:solidFill>
                <a:srgbClr val="000000"/>
              </a:solidFill>
              <a:latin typeface="Avenir Book"/>
              <a:cs typeface="Avenir Book"/>
            </a:endParaRPr>
          </a:p>
          <a:p>
            <a:pPr marL="274320" indent="-274320" algn="just">
              <a:spcBef>
                <a:spcPts val="580"/>
              </a:spcBef>
              <a:buNone/>
              <a:defRPr/>
            </a:pPr>
            <a:endParaRPr lang="en-US" dirty="0">
              <a:solidFill>
                <a:srgbClr val="000000"/>
              </a:solidFill>
              <a:latin typeface="Avenir Book"/>
              <a:cs typeface="Avenir Book"/>
            </a:endParaRPr>
          </a:p>
          <a:p>
            <a:pPr marL="274320" indent="-274320" algn="just">
              <a:spcBef>
                <a:spcPts val="580"/>
              </a:spcBef>
              <a:buNone/>
              <a:defRPr/>
            </a:pPr>
            <a:r>
              <a:rPr lang="en-US" dirty="0">
                <a:latin typeface="Avenir Book"/>
                <a:cs typeface="Avenir Book"/>
              </a:rPr>
              <a:t>	Mood stabilizers can help to treat mania and to prevent the return of both manic and depressive episodes in bipolar disorder. They may also help treat the mood disorder problems associated with Schizophrenia such as depression</a:t>
            </a:r>
          </a:p>
          <a:p>
            <a:pPr marL="274320" indent="-274320">
              <a:spcBef>
                <a:spcPts val="580"/>
              </a:spcBef>
              <a:buNone/>
              <a:defRPr/>
            </a:pPr>
            <a:endParaRPr lang="en-US" dirty="0">
              <a:latin typeface="Avenir Book"/>
              <a:cs typeface="Avenir Book"/>
              <a:hlinkClick r:id="rId2"/>
            </a:endParaRPr>
          </a:p>
          <a:p>
            <a:pPr marL="274320" indent="-274320">
              <a:spcBef>
                <a:spcPts val="580"/>
              </a:spcBef>
              <a:buNone/>
              <a:defRPr/>
            </a:pPr>
            <a:r>
              <a:rPr lang="en-US" dirty="0">
                <a:solidFill>
                  <a:srgbClr val="000000"/>
                </a:solidFill>
                <a:latin typeface="Avenir Book"/>
                <a:cs typeface="Avenir Book"/>
              </a:rPr>
              <a:t>	Medications:	</a:t>
            </a:r>
            <a:r>
              <a:rPr lang="en-US" dirty="0">
                <a:latin typeface="Avenir Book"/>
                <a:cs typeface="Avenir Book"/>
              </a:rPr>
              <a:t>Depakote, </a:t>
            </a:r>
            <a:r>
              <a:rPr lang="en-US" dirty="0" smtClean="0">
                <a:latin typeface="Avenir Book"/>
                <a:cs typeface="Avenir Book"/>
              </a:rPr>
              <a:t>Lithium, </a:t>
            </a:r>
            <a:r>
              <a:rPr lang="en-US" dirty="0" err="1">
                <a:latin typeface="Avenir Book"/>
                <a:cs typeface="Avenir Book"/>
              </a:rPr>
              <a:t>Tegretol</a:t>
            </a:r>
            <a:r>
              <a:rPr lang="en-US" dirty="0">
                <a:latin typeface="Avenir Book"/>
                <a:cs typeface="Avenir Book"/>
              </a:rPr>
              <a:t> </a:t>
            </a:r>
          </a:p>
          <a:p>
            <a:pPr marL="274320" indent="-274320">
              <a:spcBef>
                <a:spcPts val="580"/>
              </a:spcBef>
              <a:buNone/>
              <a:defRPr/>
            </a:pPr>
            <a:endParaRPr lang="en-US" dirty="0">
              <a:latin typeface="Avenir Book"/>
              <a:cs typeface="Avenir Book"/>
            </a:endParaRPr>
          </a:p>
          <a:p>
            <a:pPr marL="274320" indent="-274320">
              <a:spcBef>
                <a:spcPts val="580"/>
              </a:spcBef>
              <a:buNone/>
              <a:defRPr/>
            </a:pPr>
            <a:r>
              <a:rPr lang="en-US" dirty="0" smtClean="0">
                <a:latin typeface="Avenir Book"/>
                <a:cs typeface="Avenir Book"/>
              </a:rPr>
              <a:t>	Side </a:t>
            </a:r>
            <a:r>
              <a:rPr lang="en-US" dirty="0">
                <a:latin typeface="Avenir Book"/>
                <a:cs typeface="Avenir Book"/>
              </a:rPr>
              <a:t>effects of </a:t>
            </a:r>
            <a:r>
              <a:rPr lang="en-US" dirty="0" smtClean="0">
                <a:latin typeface="Avenir Book"/>
                <a:cs typeface="Avenir Book"/>
              </a:rPr>
              <a:t>Lithium: fine hand tremor, weight gain, impotence, diarrhea, increased thirst and urination.</a:t>
            </a:r>
          </a:p>
          <a:p>
            <a:pPr marL="274320" indent="-274320">
              <a:spcBef>
                <a:spcPts val="580"/>
              </a:spcBef>
              <a:buNone/>
              <a:defRPr/>
            </a:pPr>
            <a:endParaRPr lang="en-US" dirty="0">
              <a:latin typeface="Avenir Book"/>
              <a:cs typeface="Avenir Book"/>
            </a:endParaRPr>
          </a:p>
          <a:p>
            <a:pPr marL="274320" indent="-274320">
              <a:spcBef>
                <a:spcPts val="580"/>
              </a:spcBef>
              <a:buNone/>
              <a:defRPr/>
            </a:pPr>
            <a:r>
              <a:rPr lang="en-US" dirty="0" smtClean="0">
                <a:latin typeface="Avenir Book"/>
                <a:cs typeface="Avenir Book"/>
              </a:rPr>
              <a:t>	Lithium toxicity: anorexia, visual impairment, drowsiness, muscular weakness, slurred speech, tremor, coma, confusion, seizures.</a:t>
            </a:r>
          </a:p>
          <a:p>
            <a:pPr marL="274320" indent="-274320">
              <a:spcBef>
                <a:spcPts val="580"/>
              </a:spcBef>
              <a:buNone/>
              <a:defRPr/>
            </a:pPr>
            <a:endParaRPr lang="en-US" dirty="0" smtClean="0">
              <a:latin typeface="Avenir Book"/>
              <a:cs typeface="Avenir Book"/>
            </a:endParaRPr>
          </a:p>
          <a:p>
            <a:pPr marL="274320" indent="-274320">
              <a:spcBef>
                <a:spcPts val="580"/>
              </a:spcBef>
              <a:buNone/>
              <a:defRPr/>
            </a:pPr>
            <a:r>
              <a:rPr lang="en-US" dirty="0" smtClean="0">
                <a:latin typeface="Avenir Book"/>
                <a:cs typeface="Avenir Book"/>
              </a:rPr>
              <a:t>	</a:t>
            </a:r>
            <a:r>
              <a:rPr lang="en-US" dirty="0" err="1" smtClean="0">
                <a:latin typeface="Avenir Book"/>
                <a:cs typeface="Avenir Book"/>
              </a:rPr>
              <a:t>Tegretol</a:t>
            </a:r>
            <a:r>
              <a:rPr lang="en-US" dirty="0">
                <a:latin typeface="Avenir Book"/>
                <a:cs typeface="Avenir Book"/>
              </a:rPr>
              <a:t>: Side effects include drowsiness, dizziness, unsteadiness</a:t>
            </a:r>
          </a:p>
          <a:p>
            <a:pPr marL="274320" indent="-274320">
              <a:spcBef>
                <a:spcPts val="580"/>
              </a:spcBef>
              <a:buNone/>
              <a:defRPr/>
            </a:pPr>
            <a:endParaRPr lang="en-US" dirty="0">
              <a:latin typeface="Avenir Book"/>
              <a:cs typeface="Avenir Book"/>
            </a:endParaRPr>
          </a:p>
        </p:txBody>
      </p:sp>
    </p:spTree>
    <p:extLst>
      <p:ext uri="{BB962C8B-B14F-4D97-AF65-F5344CB8AC3E}">
        <p14:creationId xmlns:p14="http://schemas.microsoft.com/office/powerpoint/2010/main" val="30766984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52400" y="533400"/>
            <a:ext cx="8839200" cy="6096000"/>
          </a:xfrm>
        </p:spPr>
        <p:txBody>
          <a:bodyPr>
            <a:normAutofit fontScale="62500" lnSpcReduction="20000"/>
          </a:bodyPr>
          <a:lstStyle/>
          <a:p>
            <a:pPr marL="0" indent="0" algn="ctr">
              <a:buNone/>
            </a:pPr>
            <a:r>
              <a:rPr lang="en-US" u="sng" dirty="0">
                <a:latin typeface="Avenir Book"/>
                <a:cs typeface="Avenir Book"/>
              </a:rPr>
              <a:t>Anti-Anxiety Medications</a:t>
            </a:r>
          </a:p>
          <a:p>
            <a:pPr marL="0" indent="0" algn="ctr">
              <a:buNone/>
            </a:pPr>
            <a:endParaRPr lang="en-US" dirty="0">
              <a:latin typeface="Avenir Book"/>
              <a:cs typeface="Avenir Book"/>
            </a:endParaRPr>
          </a:p>
          <a:p>
            <a:pPr algn="just"/>
            <a:r>
              <a:rPr lang="en-US" dirty="0">
                <a:latin typeface="Avenir Book"/>
                <a:cs typeface="Avenir Book"/>
              </a:rPr>
              <a:t>High-potency benzodiazepines combat anxiety and have few side effects other than drowsiness. </a:t>
            </a:r>
          </a:p>
          <a:p>
            <a:pPr algn="just"/>
            <a:r>
              <a:rPr lang="en-US" dirty="0">
                <a:latin typeface="Avenir Book"/>
                <a:cs typeface="Avenir Book"/>
              </a:rPr>
              <a:t>Because people can get used to them and may need higher and higher doses to get the same effect, benzodiazepines are generally prescribed for short periods of </a:t>
            </a:r>
            <a:r>
              <a:rPr lang="en-US" dirty="0" smtClean="0">
                <a:latin typeface="Avenir Book"/>
                <a:cs typeface="Avenir Book"/>
              </a:rPr>
              <a:t>time.</a:t>
            </a:r>
          </a:p>
          <a:p>
            <a:pPr algn="just"/>
            <a:endParaRPr lang="en-US" dirty="0">
              <a:latin typeface="Avenir Book"/>
              <a:cs typeface="Avenir Book"/>
            </a:endParaRPr>
          </a:p>
          <a:p>
            <a:pPr algn="just"/>
            <a:r>
              <a:rPr lang="en-US" dirty="0" smtClean="0">
                <a:latin typeface="Avenir Book"/>
                <a:cs typeface="Avenir Book"/>
              </a:rPr>
              <a:t>If discontinued abruptly – can cause serious withdrawal effects like fever, seizures, psychosis, death.</a:t>
            </a:r>
            <a:endParaRPr lang="en-US" dirty="0">
              <a:latin typeface="Avenir Book"/>
              <a:cs typeface="Avenir Book"/>
            </a:endParaRPr>
          </a:p>
          <a:p>
            <a:pPr algn="just"/>
            <a:endParaRPr lang="en-US" dirty="0">
              <a:latin typeface="Avenir Book"/>
              <a:cs typeface="Avenir Book"/>
            </a:endParaRPr>
          </a:p>
          <a:p>
            <a:pPr algn="just"/>
            <a:r>
              <a:rPr lang="en-US" dirty="0" err="1">
                <a:latin typeface="Avenir Book"/>
                <a:cs typeface="Avenir Book"/>
              </a:rPr>
              <a:t>Klonopin</a:t>
            </a:r>
            <a:r>
              <a:rPr lang="en-US" dirty="0">
                <a:latin typeface="Avenir Book"/>
                <a:cs typeface="Avenir Book"/>
              </a:rPr>
              <a:t> is used for social phobia and GAD </a:t>
            </a:r>
          </a:p>
          <a:p>
            <a:pPr algn="just"/>
            <a:r>
              <a:rPr lang="en-US" dirty="0">
                <a:latin typeface="Avenir Book"/>
                <a:cs typeface="Avenir Book"/>
              </a:rPr>
              <a:t>Ativan is helpful for panic disorder </a:t>
            </a:r>
          </a:p>
          <a:p>
            <a:pPr algn="just"/>
            <a:r>
              <a:rPr lang="en-US" dirty="0">
                <a:latin typeface="Avenir Book"/>
                <a:cs typeface="Avenir Book"/>
              </a:rPr>
              <a:t>Xanax is useful for both panic disorder and </a:t>
            </a:r>
            <a:r>
              <a:rPr lang="en-US" dirty="0" smtClean="0">
                <a:latin typeface="Avenir Book"/>
                <a:cs typeface="Avenir Book"/>
              </a:rPr>
              <a:t>GAD</a:t>
            </a:r>
          </a:p>
          <a:p>
            <a:pPr algn="just"/>
            <a:endParaRPr lang="en-US" dirty="0">
              <a:latin typeface="Avenir Book"/>
              <a:cs typeface="Avenir Book"/>
            </a:endParaRPr>
          </a:p>
          <a:p>
            <a:pPr algn="just"/>
            <a:r>
              <a:rPr lang="en-US" dirty="0" smtClean="0">
                <a:latin typeface="Avenir Book"/>
                <a:cs typeface="Avenir Book"/>
              </a:rPr>
              <a:t>Benzodiazepines include:  Xanax, </a:t>
            </a:r>
            <a:r>
              <a:rPr lang="en-US" dirty="0" err="1" smtClean="0">
                <a:latin typeface="Avenir Book"/>
                <a:cs typeface="Avenir Book"/>
              </a:rPr>
              <a:t>Klonopin</a:t>
            </a:r>
            <a:r>
              <a:rPr lang="en-US" dirty="0" smtClean="0">
                <a:latin typeface="Avenir Book"/>
                <a:cs typeface="Avenir Book"/>
              </a:rPr>
              <a:t>, </a:t>
            </a:r>
            <a:r>
              <a:rPr lang="en-US" dirty="0" err="1" smtClean="0">
                <a:latin typeface="Avenir Book"/>
                <a:cs typeface="Avenir Book"/>
              </a:rPr>
              <a:t>Tranxene</a:t>
            </a:r>
            <a:r>
              <a:rPr lang="en-US" dirty="0" smtClean="0">
                <a:latin typeface="Avenir Book"/>
                <a:cs typeface="Avenir Book"/>
              </a:rPr>
              <a:t>, Valium, Librium, Ativan, </a:t>
            </a:r>
            <a:r>
              <a:rPr lang="en-US" dirty="0" err="1" smtClean="0">
                <a:latin typeface="Avenir Book"/>
                <a:cs typeface="Avenir Book"/>
              </a:rPr>
              <a:t>Serax</a:t>
            </a:r>
            <a:endParaRPr lang="en-US" dirty="0" smtClean="0">
              <a:latin typeface="Avenir Book"/>
              <a:cs typeface="Avenir Book"/>
            </a:endParaRPr>
          </a:p>
          <a:p>
            <a:pPr algn="just"/>
            <a:endParaRPr lang="en-US" dirty="0" smtClean="0">
              <a:latin typeface="Avenir Book"/>
              <a:cs typeface="Avenir Book"/>
            </a:endParaRPr>
          </a:p>
          <a:p>
            <a:pPr marL="0" indent="0">
              <a:buNone/>
            </a:pPr>
            <a:r>
              <a:rPr lang="en-US" dirty="0">
                <a:latin typeface="Avenir Book"/>
                <a:cs typeface="Avenir Book"/>
              </a:rPr>
              <a:t> </a:t>
            </a:r>
            <a:r>
              <a:rPr lang="en-US" dirty="0" smtClean="0">
                <a:latin typeface="Avenir Book"/>
                <a:cs typeface="Avenir Book"/>
              </a:rPr>
              <a:t>  Anxiolytics</a:t>
            </a:r>
            <a:r>
              <a:rPr lang="en-US" dirty="0">
                <a:latin typeface="Avenir Book"/>
                <a:cs typeface="Avenir Book"/>
              </a:rPr>
              <a:t>: for anxiety disorders</a:t>
            </a:r>
          </a:p>
          <a:p>
            <a:pPr marL="0" indent="0">
              <a:buNone/>
            </a:pPr>
            <a:endParaRPr lang="en-US" dirty="0">
              <a:latin typeface="Avenir Book"/>
              <a:cs typeface="Avenir Book"/>
            </a:endParaRPr>
          </a:p>
          <a:p>
            <a:pPr marL="0" indent="0">
              <a:buNone/>
            </a:pPr>
            <a:r>
              <a:rPr lang="en-US" dirty="0">
                <a:latin typeface="Avenir Book"/>
                <a:cs typeface="Avenir Book"/>
              </a:rPr>
              <a:t> </a:t>
            </a:r>
            <a:r>
              <a:rPr lang="en-US" dirty="0" smtClean="0">
                <a:latin typeface="Avenir Book"/>
                <a:cs typeface="Avenir Book"/>
              </a:rPr>
              <a:t>  </a:t>
            </a:r>
            <a:r>
              <a:rPr lang="en-US" dirty="0" err="1" smtClean="0">
                <a:latin typeface="Avenir Book"/>
                <a:cs typeface="Avenir Book"/>
              </a:rPr>
              <a:t>Buspar</a:t>
            </a:r>
            <a:r>
              <a:rPr lang="en-US" dirty="0">
                <a:latin typeface="Avenir Book"/>
                <a:cs typeface="Avenir Book"/>
              </a:rPr>
              <a:t>: no sedation, no dependence may take 3 or more weeks to work</a:t>
            </a:r>
          </a:p>
          <a:p>
            <a:pPr marL="0" indent="0">
              <a:buNone/>
            </a:pPr>
            <a:endParaRPr lang="en-US" dirty="0">
              <a:latin typeface="Avenir Book"/>
              <a:cs typeface="Avenir Book"/>
            </a:endParaRPr>
          </a:p>
          <a:p>
            <a:pPr marL="0" indent="0">
              <a:buNone/>
            </a:pPr>
            <a:r>
              <a:rPr lang="en-US" dirty="0" smtClean="0">
                <a:latin typeface="Avenir Book"/>
                <a:cs typeface="Avenir Book"/>
              </a:rPr>
              <a:t>   </a:t>
            </a:r>
            <a:r>
              <a:rPr lang="en-US" dirty="0" err="1" smtClean="0">
                <a:latin typeface="Avenir Book"/>
                <a:cs typeface="Avenir Book"/>
              </a:rPr>
              <a:t>Vistaril</a:t>
            </a:r>
            <a:r>
              <a:rPr lang="en-US" dirty="0">
                <a:latin typeface="Avenir Book"/>
                <a:cs typeface="Avenir Book"/>
              </a:rPr>
              <a:t>/</a:t>
            </a:r>
            <a:r>
              <a:rPr lang="en-US" dirty="0" err="1">
                <a:latin typeface="Avenir Book"/>
                <a:cs typeface="Avenir Book"/>
              </a:rPr>
              <a:t>Atarax</a:t>
            </a:r>
            <a:endParaRPr lang="en-US" dirty="0">
              <a:latin typeface="Avenir Book"/>
              <a:cs typeface="Avenir Book"/>
            </a:endParaRPr>
          </a:p>
          <a:p>
            <a:pPr algn="just"/>
            <a:endParaRPr lang="en-US" dirty="0">
              <a:latin typeface="Avenir Book"/>
              <a:cs typeface="Avenir Book"/>
            </a:endParaRPr>
          </a:p>
          <a:p>
            <a:pPr marL="0" indent="0" algn="just">
              <a:buNone/>
            </a:pPr>
            <a:endParaRPr lang="en-US"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41965620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533400"/>
            <a:ext cx="8763000" cy="6096000"/>
          </a:xfrm>
        </p:spPr>
        <p:txBody>
          <a:bodyPr>
            <a:normAutofit/>
          </a:bodyPr>
          <a:lstStyle/>
          <a:p>
            <a:pPr marL="0" indent="0" algn="ctr">
              <a:buNone/>
            </a:pPr>
            <a:r>
              <a:rPr lang="en-US" sz="2400" dirty="0" smtClean="0">
                <a:latin typeface="Avenir Book"/>
                <a:cs typeface="Avenir Book"/>
              </a:rPr>
              <a:t>Treatment for Schizophrenia</a:t>
            </a: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Psychosocial Rehabilitation trains individuals living with </a:t>
            </a:r>
            <a:r>
              <a:rPr lang="en-US" sz="2000" dirty="0" err="1" smtClean="0">
                <a:latin typeface="Avenir Book"/>
                <a:cs typeface="Avenir Book"/>
              </a:rPr>
              <a:t>Sz</a:t>
            </a:r>
            <a:r>
              <a:rPr lang="en-US" sz="2000" dirty="0" smtClean="0">
                <a:latin typeface="Avenir Book"/>
                <a:cs typeface="Avenir Book"/>
              </a:rPr>
              <a:t> to manage the daily challenges of their illness.</a:t>
            </a:r>
          </a:p>
          <a:p>
            <a:pPr marL="0" indent="0" algn="ctr">
              <a:buNone/>
            </a:pPr>
            <a:endParaRPr lang="en-US" sz="2000" dirty="0">
              <a:latin typeface="Avenir Book"/>
              <a:cs typeface="Avenir Book"/>
            </a:endParaRPr>
          </a:p>
          <a:p>
            <a:pPr marL="0" indent="0" algn="ctr">
              <a:buNone/>
            </a:pPr>
            <a:r>
              <a:rPr lang="en-US" sz="2000" dirty="0" smtClean="0">
                <a:latin typeface="Avenir Book"/>
                <a:cs typeface="Avenir Book"/>
              </a:rPr>
              <a:t>Components of a Psychosocial Rehabilitation Program</a:t>
            </a:r>
          </a:p>
          <a:p>
            <a:pPr marL="0" indent="0" algn="ctr">
              <a:buNone/>
            </a:pPr>
            <a:endParaRPr lang="en-US" dirty="0" smtClean="0">
              <a:latin typeface="Avenir Book"/>
              <a:cs typeface="Avenir Book"/>
            </a:endParaRPr>
          </a:p>
          <a:p>
            <a:pPr algn="just"/>
            <a:r>
              <a:rPr lang="en-US" sz="2000" dirty="0" smtClean="0">
                <a:latin typeface="Avenir Book"/>
                <a:cs typeface="Avenir Book"/>
              </a:rPr>
              <a:t>Family Education: teaching family members how to adjust and cope with their loved one living with </a:t>
            </a:r>
            <a:r>
              <a:rPr lang="en-US" sz="2000" dirty="0" err="1" smtClean="0">
                <a:latin typeface="Avenir Book"/>
                <a:cs typeface="Avenir Book"/>
              </a:rPr>
              <a:t>Sz</a:t>
            </a:r>
            <a:endParaRPr lang="en-US" sz="2000" dirty="0" smtClean="0">
              <a:latin typeface="Avenir Book"/>
              <a:cs typeface="Avenir Book"/>
            </a:endParaRPr>
          </a:p>
          <a:p>
            <a:pPr algn="just"/>
            <a:r>
              <a:rPr lang="en-US" sz="2000" dirty="0" smtClean="0">
                <a:latin typeface="Avenir Book"/>
                <a:cs typeface="Avenir Book"/>
              </a:rPr>
              <a:t>Illness Management Skills: training the individual with </a:t>
            </a:r>
            <a:r>
              <a:rPr lang="en-US" sz="2000" dirty="0" err="1" smtClean="0">
                <a:latin typeface="Avenir Book"/>
                <a:cs typeface="Avenir Book"/>
              </a:rPr>
              <a:t>Sz</a:t>
            </a:r>
            <a:r>
              <a:rPr lang="en-US" sz="2000" dirty="0" smtClean="0">
                <a:latin typeface="Avenir Book"/>
                <a:cs typeface="Avenir Book"/>
              </a:rPr>
              <a:t> on how to manage the symptoms of their illness.</a:t>
            </a:r>
          </a:p>
          <a:p>
            <a:pPr algn="just"/>
            <a:r>
              <a:rPr lang="en-US" sz="2000" dirty="0" smtClean="0">
                <a:latin typeface="Avenir Book"/>
                <a:cs typeface="Avenir Book"/>
              </a:rPr>
              <a:t>Cognitive Behavior Therapy: helps the individual living with </a:t>
            </a:r>
            <a:r>
              <a:rPr lang="en-US" sz="2000" dirty="0" err="1" smtClean="0">
                <a:latin typeface="Avenir Book"/>
                <a:cs typeface="Avenir Book"/>
              </a:rPr>
              <a:t>Sz</a:t>
            </a:r>
            <a:r>
              <a:rPr lang="en-US" sz="2000" dirty="0" smtClean="0">
                <a:latin typeface="Avenir Book"/>
                <a:cs typeface="Avenir Book"/>
              </a:rPr>
              <a:t> how to identify current problems and arriving at solutions; challenging and removing irrational thoughts about their life and limiters.</a:t>
            </a:r>
          </a:p>
          <a:p>
            <a:pPr algn="just"/>
            <a:r>
              <a:rPr lang="en-US" sz="2000" dirty="0" smtClean="0">
                <a:latin typeface="Avenir Book"/>
                <a:cs typeface="Avenir Book"/>
              </a:rPr>
              <a:t>Self-Help Groups: these provide ongoing support from others living with the illness.</a:t>
            </a:r>
            <a:endParaRPr lang="en-US" sz="2000" dirty="0">
              <a:latin typeface="Avenir Book"/>
              <a:cs typeface="Avenir Book"/>
            </a:endParaRPr>
          </a:p>
        </p:txBody>
      </p:sp>
    </p:spTree>
    <p:extLst>
      <p:ext uri="{BB962C8B-B14F-4D97-AF65-F5344CB8AC3E}">
        <p14:creationId xmlns:p14="http://schemas.microsoft.com/office/powerpoint/2010/main" val="3040219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52400" y="609600"/>
            <a:ext cx="8763000" cy="6019800"/>
          </a:xfrm>
        </p:spPr>
        <p:txBody>
          <a:bodyPr>
            <a:normAutofit/>
          </a:bodyPr>
          <a:lstStyle/>
          <a:p>
            <a:pPr algn="just"/>
            <a:r>
              <a:rPr lang="en-US" sz="2400" dirty="0" smtClean="0">
                <a:latin typeface="Avenir Book"/>
                <a:cs typeface="Avenir Book"/>
              </a:rPr>
              <a:t>Vocational Therapy: these interventions include sheltered workshops, supported employment, job clubs and transitional employment programs. </a:t>
            </a:r>
          </a:p>
          <a:p>
            <a:pPr algn="just"/>
            <a:endParaRPr lang="en-US" sz="2400" dirty="0">
              <a:latin typeface="Avenir Book"/>
              <a:cs typeface="Avenir Book"/>
            </a:endParaRPr>
          </a:p>
          <a:p>
            <a:pPr algn="just"/>
            <a:r>
              <a:rPr lang="en-US" sz="2400" dirty="0" smtClean="0">
                <a:latin typeface="Avenir Book"/>
                <a:cs typeface="Avenir Book"/>
              </a:rPr>
              <a:t>Art Therapy: this exercise helps the patient interpret their emotions and feelings without using words; a healthy form of distraction from their symptoms such as disturbing thoughts, distressing voices.</a:t>
            </a:r>
          </a:p>
          <a:p>
            <a:pPr marL="0" indent="0" algn="just">
              <a:buNone/>
            </a:pPr>
            <a:endParaRPr lang="en-US" sz="2400" dirty="0" smtClean="0">
              <a:latin typeface="Avenir Book"/>
              <a:cs typeface="Avenir Book"/>
            </a:endParaRPr>
          </a:p>
          <a:p>
            <a:pPr algn="just"/>
            <a:r>
              <a:rPr lang="en-US" sz="2400" dirty="0" smtClean="0">
                <a:latin typeface="Avenir Book"/>
                <a:cs typeface="Avenir Book"/>
              </a:rPr>
              <a:t>It gives a voice to their thoughts in symbolic form</a:t>
            </a:r>
          </a:p>
          <a:p>
            <a:pPr algn="just"/>
            <a:endParaRPr lang="en-US" sz="2400" dirty="0" smtClean="0">
              <a:latin typeface="Avenir Book"/>
              <a:cs typeface="Avenir Book"/>
            </a:endParaRPr>
          </a:p>
          <a:p>
            <a:pPr algn="just"/>
            <a:r>
              <a:rPr lang="en-US" sz="2400" dirty="0" smtClean="0">
                <a:latin typeface="Avenir Book"/>
                <a:cs typeface="Avenir Book"/>
              </a:rPr>
              <a:t>A patient could draw a collage to express their inner experiences</a:t>
            </a:r>
            <a:endParaRPr lang="en-US" sz="2400" dirty="0">
              <a:latin typeface="Avenir Book"/>
              <a:cs typeface="Avenir Book"/>
            </a:endParaRPr>
          </a:p>
        </p:txBody>
      </p:sp>
    </p:spTree>
    <p:extLst>
      <p:ext uri="{BB962C8B-B14F-4D97-AF65-F5344CB8AC3E}">
        <p14:creationId xmlns:p14="http://schemas.microsoft.com/office/powerpoint/2010/main" val="31381936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533400"/>
            <a:ext cx="8839200" cy="6096000"/>
          </a:xfrm>
        </p:spPr>
        <p:txBody>
          <a:bodyPr>
            <a:normAutofit fontScale="85000" lnSpcReduction="20000"/>
          </a:bodyPr>
          <a:lstStyle/>
          <a:p>
            <a:pPr marL="0" indent="0" algn="ctr">
              <a:buNone/>
            </a:pPr>
            <a:r>
              <a:rPr lang="en-US" dirty="0" smtClean="0">
                <a:latin typeface="Avenir Book"/>
                <a:cs typeface="Avenir Book"/>
              </a:rPr>
              <a:t>Assertive Community Treatment</a:t>
            </a:r>
          </a:p>
          <a:p>
            <a:endParaRPr lang="en-US" dirty="0">
              <a:latin typeface="Avenir Book"/>
              <a:cs typeface="Avenir Book"/>
            </a:endParaRPr>
          </a:p>
          <a:p>
            <a:pPr algn="just"/>
            <a:r>
              <a:rPr lang="en-US" dirty="0" smtClean="0">
                <a:latin typeface="Avenir Book"/>
                <a:cs typeface="Avenir Book"/>
              </a:rPr>
              <a:t>This model of treatment was developed in the 1970’s.</a:t>
            </a:r>
          </a:p>
          <a:p>
            <a:pPr algn="just"/>
            <a:endParaRPr lang="en-US" dirty="0">
              <a:latin typeface="Avenir Book"/>
              <a:cs typeface="Avenir Book"/>
            </a:endParaRPr>
          </a:p>
          <a:p>
            <a:pPr algn="just"/>
            <a:r>
              <a:rPr lang="en-US" dirty="0" smtClean="0">
                <a:latin typeface="Avenir Book"/>
                <a:cs typeface="Avenir Book"/>
              </a:rPr>
              <a:t>ACT programs are shown to reduce the risk of </a:t>
            </a:r>
            <a:r>
              <a:rPr lang="en-US" dirty="0" err="1" smtClean="0">
                <a:latin typeface="Avenir Book"/>
                <a:cs typeface="Avenir Book"/>
              </a:rPr>
              <a:t>rehospitalization</a:t>
            </a:r>
            <a:r>
              <a:rPr lang="en-US" dirty="0" smtClean="0">
                <a:latin typeface="Avenir Book"/>
                <a:cs typeface="Avenir Book"/>
              </a:rPr>
              <a:t>,  but are expensive to operate.</a:t>
            </a:r>
          </a:p>
          <a:p>
            <a:pPr algn="just"/>
            <a:endParaRPr lang="en-US" dirty="0">
              <a:latin typeface="Avenir Book"/>
              <a:cs typeface="Avenir Book"/>
            </a:endParaRPr>
          </a:p>
          <a:p>
            <a:pPr algn="just"/>
            <a:r>
              <a:rPr lang="en-US" dirty="0" smtClean="0">
                <a:latin typeface="Avenir Book"/>
                <a:cs typeface="Avenir Book"/>
              </a:rPr>
              <a:t>Patients are assigned to a multidisciplinary team composed of a case manager, psychiatrist, nurse and primary care physician.</a:t>
            </a:r>
          </a:p>
          <a:p>
            <a:pPr algn="just"/>
            <a:endParaRPr lang="en-US" dirty="0">
              <a:latin typeface="Avenir Book"/>
              <a:cs typeface="Avenir Book"/>
            </a:endParaRPr>
          </a:p>
          <a:p>
            <a:pPr algn="just"/>
            <a:r>
              <a:rPr lang="en-US" dirty="0" smtClean="0">
                <a:latin typeface="Avenir Book"/>
                <a:cs typeface="Avenir Book"/>
              </a:rPr>
              <a:t>The team has a fixed caseload of patients and is available 24 hours a day seven days a week.</a:t>
            </a:r>
          </a:p>
          <a:p>
            <a:pPr algn="just"/>
            <a:endParaRPr lang="en-US" dirty="0">
              <a:latin typeface="Avenir Book"/>
              <a:cs typeface="Avenir Book"/>
            </a:endParaRPr>
          </a:p>
          <a:p>
            <a:pPr algn="just"/>
            <a:r>
              <a:rPr lang="en-US" dirty="0" smtClean="0">
                <a:latin typeface="Avenir Book"/>
                <a:cs typeface="Avenir Book"/>
              </a:rPr>
              <a:t>It is a mobile, intensive intervention model of care that provides rehabilitation, job training, support services and medications.</a:t>
            </a:r>
            <a:endParaRPr lang="en-US" dirty="0">
              <a:latin typeface="Avenir Book"/>
              <a:cs typeface="Avenir Book"/>
            </a:endParaRPr>
          </a:p>
        </p:txBody>
      </p:sp>
    </p:spTree>
    <p:extLst>
      <p:ext uri="{BB962C8B-B14F-4D97-AF65-F5344CB8AC3E}">
        <p14:creationId xmlns:p14="http://schemas.microsoft.com/office/powerpoint/2010/main" val="2891260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1"/>
            <a:ext cx="8686800" cy="5791206"/>
          </a:xfrm>
        </p:spPr>
        <p:txBody>
          <a:bodyPr>
            <a:normAutofit/>
          </a:bodyPr>
          <a:lstStyle/>
          <a:p>
            <a:pPr marL="0" indent="0" algn="ctr">
              <a:buNone/>
            </a:pPr>
            <a:r>
              <a:rPr lang="en-US" dirty="0" smtClean="0">
                <a:solidFill>
                  <a:srgbClr val="FF0000"/>
                </a:solidFill>
                <a:latin typeface="Avenir Book"/>
                <a:cs typeface="Avenir Book"/>
              </a:rPr>
              <a:t>Hallucinations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Are the most common </a:t>
            </a:r>
            <a:r>
              <a:rPr lang="en-US" sz="2000" dirty="0" smtClean="0">
                <a:latin typeface="Avenir Book"/>
                <a:cs typeface="Avenir Book"/>
              </a:rPr>
              <a:t>symptom in </a:t>
            </a:r>
            <a:r>
              <a:rPr lang="en-US" sz="2000" dirty="0" err="1">
                <a:latin typeface="Avenir Book"/>
                <a:cs typeface="Avenir Book"/>
              </a:rPr>
              <a:t>Sz</a:t>
            </a:r>
            <a:endParaRPr lang="en-US" sz="2000" dirty="0">
              <a:latin typeface="Avenir Book"/>
              <a:cs typeface="Avenir Book"/>
            </a:endParaRP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a:t>
            </a:r>
            <a:r>
              <a:rPr lang="en-US" sz="2000" dirty="0" smtClean="0">
                <a:latin typeface="Avenir Book"/>
                <a:cs typeface="Avenir Book"/>
              </a:rPr>
              <a:t>voices </a:t>
            </a:r>
            <a:r>
              <a:rPr lang="en-US" sz="2000" dirty="0">
                <a:latin typeface="Avenir Book"/>
                <a:cs typeface="Avenir Book"/>
              </a:rPr>
              <a:t>may be familiar or </a:t>
            </a:r>
            <a:r>
              <a:rPr lang="en-US" sz="2000" dirty="0" smtClean="0">
                <a:latin typeface="Avenir Book"/>
                <a:cs typeface="Avenir Book"/>
              </a:rPr>
              <a:t>unfamiliar; typically are unfamiliar to the person and; usually only one voice which is involuntary.</a:t>
            </a:r>
            <a:endParaRPr lang="en-US" sz="2000" dirty="0">
              <a:latin typeface="Avenir Book"/>
              <a:cs typeface="Avenir Book"/>
            </a:endParaRPr>
          </a:p>
          <a:p>
            <a:pPr marL="0" indent="0" algn="just">
              <a:buNone/>
            </a:pPr>
            <a:endParaRPr lang="en-US" sz="2000" dirty="0">
              <a:latin typeface="Avenir Book"/>
              <a:cs typeface="Avenir Book"/>
            </a:endParaRPr>
          </a:p>
          <a:p>
            <a:pPr marL="0" indent="0" algn="just">
              <a:buNone/>
            </a:pPr>
            <a:r>
              <a:rPr lang="en-US" sz="2000" dirty="0" smtClean="0">
                <a:latin typeface="Avenir Book"/>
                <a:cs typeface="Avenir Book"/>
              </a:rPr>
              <a:t>These are misperception </a:t>
            </a:r>
            <a:r>
              <a:rPr lang="en-US" sz="2000" dirty="0">
                <a:latin typeface="Avenir Book"/>
                <a:cs typeface="Avenir Book"/>
              </a:rPr>
              <a:t>like experiences that occur without an external </a:t>
            </a:r>
            <a:r>
              <a:rPr lang="en-US" sz="2000" dirty="0" smtClean="0">
                <a:latin typeface="Avenir Book"/>
                <a:cs typeface="Avenir Book"/>
              </a:rPr>
              <a:t>stimulus.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a:t>
            </a:r>
            <a:r>
              <a:rPr lang="en-US" sz="2000" dirty="0" smtClean="0">
                <a:latin typeface="Avenir Book"/>
                <a:cs typeface="Avenir Book"/>
              </a:rPr>
              <a:t>hey </a:t>
            </a:r>
            <a:r>
              <a:rPr lang="en-US" sz="2000" dirty="0">
                <a:latin typeface="Avenir Book"/>
                <a:cs typeface="Avenir Book"/>
              </a:rPr>
              <a:t>are vivid and clear, with full force and impact of normal perceptions and are not under voluntary control.</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May occur in any sensory modality</a:t>
            </a:r>
          </a:p>
          <a:p>
            <a:endParaRPr lang="en-US" dirty="0"/>
          </a:p>
        </p:txBody>
      </p:sp>
    </p:spTree>
    <p:extLst>
      <p:ext uri="{BB962C8B-B14F-4D97-AF65-F5344CB8AC3E}">
        <p14:creationId xmlns:p14="http://schemas.microsoft.com/office/powerpoint/2010/main" val="200869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a:normAutofit fontScale="85000" lnSpcReduction="10000"/>
          </a:bodyPr>
          <a:lstStyle/>
          <a:p>
            <a:pPr marL="0" indent="0" algn="ctr">
              <a:buNone/>
            </a:pPr>
            <a:endParaRPr lang="en-US" sz="2800" b="1" dirty="0" smtClean="0">
              <a:solidFill>
                <a:srgbClr val="FF0000"/>
              </a:solidFill>
              <a:latin typeface="Avenir Book"/>
              <a:ea typeface="Calisto MT" pitchFamily="18" charset="0"/>
              <a:cs typeface="Avenir Book"/>
            </a:endParaRPr>
          </a:p>
          <a:p>
            <a:pPr marL="0" indent="0" algn="ctr">
              <a:buNone/>
            </a:pPr>
            <a:r>
              <a:rPr lang="en-US" sz="2800" b="1" dirty="0" smtClean="0">
                <a:solidFill>
                  <a:srgbClr val="FF0000"/>
                </a:solidFill>
                <a:latin typeface="Avenir Book"/>
                <a:ea typeface="Calisto MT" pitchFamily="18" charset="0"/>
                <a:cs typeface="Avenir Book"/>
              </a:rPr>
              <a:t>The </a:t>
            </a:r>
            <a:r>
              <a:rPr lang="en-US" sz="2800" b="1" dirty="0">
                <a:solidFill>
                  <a:srgbClr val="FF0000"/>
                </a:solidFill>
                <a:latin typeface="Avenir Book"/>
                <a:ea typeface="Calisto MT" pitchFamily="18" charset="0"/>
                <a:cs typeface="Avenir Book"/>
              </a:rPr>
              <a:t>symptoms include 5 types of hallucinations:</a:t>
            </a:r>
          </a:p>
          <a:p>
            <a:pPr algn="just"/>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1) Auditory: Disturbed sensory experiences such as auditory hallucinations which are devaluing and critical; you are worthless, it’s all your fault, it may be a constant </a:t>
            </a:r>
            <a:r>
              <a:rPr lang="en-US" dirty="0" smtClean="0">
                <a:latin typeface="Avenir Book"/>
                <a:ea typeface="Calisto MT" pitchFamily="18" charset="0"/>
                <a:cs typeface="Avenir Book"/>
              </a:rPr>
              <a:t>buzz.</a:t>
            </a:r>
          </a:p>
          <a:p>
            <a:pPr algn="just">
              <a:buFont typeface="Wingdings" charset="2"/>
              <a:buChar char="§"/>
            </a:pPr>
            <a:endParaRPr lang="en-US" dirty="0">
              <a:latin typeface="Avenir Book"/>
              <a:ea typeface="Calisto MT" pitchFamily="18" charset="0"/>
              <a:cs typeface="Avenir Book"/>
            </a:endParaRPr>
          </a:p>
          <a:p>
            <a:pPr lvl="1" algn="just">
              <a:buFont typeface="Wingdings" charset="2"/>
              <a:buChar char="§"/>
            </a:pPr>
            <a:r>
              <a:rPr lang="en-US" dirty="0" smtClean="0">
                <a:latin typeface="Avenir Book"/>
                <a:ea typeface="Calisto MT" pitchFamily="18" charset="0"/>
                <a:cs typeface="Avenir Book"/>
              </a:rPr>
              <a:t>Command Hallucination: a voice instructing the individual to do something.</a:t>
            </a:r>
            <a:endParaRPr lang="en-US" dirty="0">
              <a:latin typeface="Avenir Book"/>
              <a:ea typeface="Calisto MT" pitchFamily="18" charset="0"/>
              <a:cs typeface="Avenir Book"/>
            </a:endParaRP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2) Visual: seeing images of objects others do not see; the devil or G-d</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3) Gustatory (taste): reporting a strange taste in food; this hamburger patty tastes like bleach or poison</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4) Olfactory (smell): reporting an unusual, distressing, repugnant odor, human flesh burning;</a:t>
            </a:r>
          </a:p>
          <a:p>
            <a:pPr algn="just">
              <a:buFont typeface="Wingdings" charset="2"/>
              <a:buChar char="§"/>
            </a:pPr>
            <a:endParaRPr lang="en-US" dirty="0">
              <a:latin typeface="Avenir Book"/>
              <a:ea typeface="Calisto MT" pitchFamily="18" charset="0"/>
              <a:cs typeface="Avenir Book"/>
            </a:endParaRPr>
          </a:p>
          <a:p>
            <a:pPr algn="just">
              <a:buFont typeface="Wingdings" charset="2"/>
              <a:buChar char="§"/>
            </a:pPr>
            <a:r>
              <a:rPr lang="en-US" dirty="0">
                <a:latin typeface="Avenir Book"/>
                <a:ea typeface="Calisto MT" pitchFamily="18" charset="0"/>
                <a:cs typeface="Avenir Book"/>
              </a:rPr>
              <a:t>5) Tactile (skin):  snakes crawling on body or they’re in my intestines</a:t>
            </a:r>
            <a:r>
              <a:rPr lang="en-US" dirty="0" smtClean="0">
                <a:latin typeface="Avenir Book"/>
                <a:ea typeface="Calisto MT" pitchFamily="18" charset="0"/>
                <a:cs typeface="Avenir Book"/>
              </a:rPr>
              <a:t>; </a:t>
            </a:r>
            <a:r>
              <a:rPr lang="en-US" dirty="0">
                <a:latin typeface="Avenir Book"/>
                <a:ea typeface="Calisto MT" pitchFamily="18" charset="0"/>
                <a:cs typeface="Avenir Book"/>
              </a:rPr>
              <a:t>eyes are emitting radioactive rays; my skin being stretched</a:t>
            </a:r>
          </a:p>
          <a:p>
            <a:pPr algn="just"/>
            <a:endParaRPr lang="en-US" dirty="0"/>
          </a:p>
        </p:txBody>
      </p:sp>
    </p:spTree>
    <p:extLst>
      <p:ext uri="{BB962C8B-B14F-4D97-AF65-F5344CB8AC3E}">
        <p14:creationId xmlns:p14="http://schemas.microsoft.com/office/powerpoint/2010/main" val="39319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10600" cy="6019800"/>
          </a:xfrm>
        </p:spPr>
        <p:txBody>
          <a:bodyPr>
            <a:normAutofit lnSpcReduction="10000"/>
          </a:bodyPr>
          <a:lstStyle/>
          <a:p>
            <a:pPr algn="just">
              <a:buFont typeface="Wingdings" charset="2"/>
              <a:buChar char="§"/>
            </a:pPr>
            <a:endParaRPr lang="en-US" sz="2200" dirty="0" smtClean="0">
              <a:latin typeface="Avenir Book"/>
              <a:cs typeface="Avenir Book"/>
            </a:endParaRPr>
          </a:p>
          <a:p>
            <a:pPr algn="just">
              <a:buFont typeface="Wingdings" charset="2"/>
              <a:buChar char="§"/>
            </a:pPr>
            <a:r>
              <a:rPr lang="en-US" sz="2200" dirty="0" smtClean="0">
                <a:latin typeface="Avenir Book"/>
                <a:cs typeface="Avenir Book"/>
              </a:rPr>
              <a:t>The </a:t>
            </a:r>
            <a:r>
              <a:rPr lang="en-US" sz="2200" dirty="0">
                <a:latin typeface="Avenir Book"/>
                <a:cs typeface="Avenir Book"/>
              </a:rPr>
              <a:t>content of voices varies between individuals. </a:t>
            </a:r>
            <a:endParaRPr lang="en-US" sz="2200" dirty="0" smtClean="0">
              <a:latin typeface="Avenir Book"/>
              <a:cs typeface="Avenir Book"/>
            </a:endParaRPr>
          </a:p>
          <a:p>
            <a:pPr algn="just">
              <a:buFont typeface="Wingdings" charset="2"/>
              <a:buChar char="§"/>
            </a:pPr>
            <a:endParaRPr lang="en-US" sz="2200" dirty="0">
              <a:latin typeface="Avenir Book"/>
              <a:cs typeface="Avenir Book"/>
            </a:endParaRPr>
          </a:p>
          <a:p>
            <a:pPr algn="just">
              <a:buFont typeface="Wingdings" charset="2"/>
              <a:buChar char="§"/>
            </a:pPr>
            <a:r>
              <a:rPr lang="en-US" sz="2200" dirty="0" smtClean="0">
                <a:latin typeface="Avenir Book"/>
                <a:cs typeface="Avenir Book"/>
              </a:rPr>
              <a:t>Often </a:t>
            </a:r>
            <a:r>
              <a:rPr lang="en-US" sz="2200" dirty="0">
                <a:latin typeface="Avenir Book"/>
                <a:cs typeface="Avenir Book"/>
              </a:rPr>
              <a:t>the voices have a negative and malicious content. </a:t>
            </a:r>
            <a:endParaRPr lang="en-US" sz="2200" dirty="0" smtClean="0">
              <a:latin typeface="Avenir Book"/>
              <a:cs typeface="Avenir Book"/>
            </a:endParaRPr>
          </a:p>
          <a:p>
            <a:pPr algn="just">
              <a:buFont typeface="Wingdings" charset="2"/>
              <a:buChar char="§"/>
            </a:pPr>
            <a:endParaRPr lang="en-US" sz="2200" dirty="0">
              <a:latin typeface="Avenir Book"/>
              <a:cs typeface="Avenir Book"/>
            </a:endParaRPr>
          </a:p>
          <a:p>
            <a:pPr algn="just">
              <a:buFont typeface="Wingdings" charset="2"/>
              <a:buChar char="§"/>
            </a:pPr>
            <a:r>
              <a:rPr lang="en-US" sz="2200" dirty="0" smtClean="0">
                <a:latin typeface="Avenir Book"/>
                <a:cs typeface="Avenir Book"/>
              </a:rPr>
              <a:t>They </a:t>
            </a:r>
            <a:r>
              <a:rPr lang="en-US" sz="2200" dirty="0">
                <a:latin typeface="Avenir Book"/>
                <a:cs typeface="Avenir Book"/>
              </a:rPr>
              <a:t>might speak to the patient in a derogatory or </a:t>
            </a:r>
            <a:r>
              <a:rPr lang="en-US" sz="2200" dirty="0" smtClean="0">
                <a:latin typeface="Avenir Book"/>
                <a:cs typeface="Avenir Book"/>
              </a:rPr>
              <a:t>insulting way.</a:t>
            </a:r>
          </a:p>
          <a:p>
            <a:pPr algn="just">
              <a:buFont typeface="Wingdings" charset="2"/>
              <a:buChar char="§"/>
            </a:pPr>
            <a:endParaRPr lang="en-US" sz="2200" dirty="0">
              <a:latin typeface="Avenir Book"/>
              <a:cs typeface="Avenir Book"/>
            </a:endParaRPr>
          </a:p>
          <a:p>
            <a:pPr algn="just">
              <a:buFont typeface="Wingdings" charset="2"/>
              <a:buChar char="§"/>
            </a:pPr>
            <a:r>
              <a:rPr lang="en-US" sz="2200" dirty="0" smtClean="0">
                <a:latin typeface="Avenir Book"/>
                <a:cs typeface="Avenir Book"/>
              </a:rPr>
              <a:t>The individual may experience </a:t>
            </a:r>
            <a:r>
              <a:rPr lang="en-US" sz="2200" dirty="0">
                <a:latin typeface="Avenir Book"/>
                <a:cs typeface="Avenir Book"/>
              </a:rPr>
              <a:t>nonverbal hallucinations, such as music, </a:t>
            </a:r>
            <a:r>
              <a:rPr lang="en-US" sz="2200" dirty="0" smtClean="0">
                <a:latin typeface="Avenir Book"/>
                <a:cs typeface="Avenir Book"/>
              </a:rPr>
              <a:t>tapping </a:t>
            </a:r>
            <a:r>
              <a:rPr lang="en-US" sz="2200" dirty="0">
                <a:latin typeface="Avenir Book"/>
                <a:cs typeface="Avenir Book"/>
              </a:rPr>
              <a:t>or animal </a:t>
            </a:r>
            <a:r>
              <a:rPr lang="en-US" sz="2200" dirty="0" smtClean="0">
                <a:latin typeface="Avenir Book"/>
                <a:cs typeface="Avenir Book"/>
              </a:rPr>
              <a:t>sounds</a:t>
            </a:r>
            <a:r>
              <a:rPr lang="en-US" sz="2200" dirty="0">
                <a:latin typeface="Avenir Book"/>
                <a:cs typeface="Avenir Book"/>
              </a:rPr>
              <a:t>.</a:t>
            </a:r>
            <a:endParaRPr lang="en-US" sz="2200" dirty="0" smtClean="0">
              <a:latin typeface="Avenir Book"/>
              <a:cs typeface="Avenir Book"/>
            </a:endParaRPr>
          </a:p>
          <a:p>
            <a:pPr algn="just">
              <a:buFont typeface="Wingdings" charset="2"/>
              <a:buChar char="§"/>
            </a:pPr>
            <a:endParaRPr lang="en-US" sz="2200" dirty="0">
              <a:latin typeface="Avenir Book"/>
              <a:cs typeface="Avenir Book"/>
            </a:endParaRPr>
          </a:p>
          <a:p>
            <a:pPr algn="just">
              <a:buFont typeface="Wingdings" charset="2"/>
              <a:buChar char="§"/>
            </a:pPr>
            <a:r>
              <a:rPr lang="en-US" sz="2200" dirty="0" smtClean="0">
                <a:latin typeface="Avenir Book"/>
                <a:cs typeface="Avenir Book"/>
              </a:rPr>
              <a:t>In </a:t>
            </a:r>
            <a:r>
              <a:rPr lang="en-US" sz="2200" dirty="0">
                <a:latin typeface="Avenir Book"/>
                <a:cs typeface="Avenir Book"/>
              </a:rPr>
              <a:t>summary, auditory hallucinations may be experienced as coming through the ears, in the mind, on the surface of the body, or anywhere in external space. </a:t>
            </a:r>
            <a:endParaRPr lang="en-US" sz="2200" dirty="0" smtClean="0">
              <a:latin typeface="Avenir Book"/>
              <a:cs typeface="Avenir Book"/>
            </a:endParaRPr>
          </a:p>
          <a:p>
            <a:pPr algn="just">
              <a:buFont typeface="Wingdings" charset="2"/>
              <a:buChar char="§"/>
            </a:pPr>
            <a:endParaRPr lang="en-US" sz="2200" dirty="0">
              <a:latin typeface="Avenir Book"/>
              <a:cs typeface="Avenir Book"/>
            </a:endParaRPr>
          </a:p>
          <a:p>
            <a:pPr algn="just">
              <a:buFont typeface="Wingdings" charset="2"/>
              <a:buChar char="§"/>
            </a:pPr>
            <a:r>
              <a:rPr lang="en-US" sz="2200" dirty="0" smtClean="0">
                <a:latin typeface="Avenir Book"/>
                <a:cs typeface="Avenir Book"/>
              </a:rPr>
              <a:t>The </a:t>
            </a:r>
            <a:r>
              <a:rPr lang="en-US" sz="2200" dirty="0">
                <a:latin typeface="Avenir Book"/>
                <a:cs typeface="Avenir Book"/>
              </a:rPr>
              <a:t>frequency can range from low (once a month or less) to continuously all day long</a:t>
            </a:r>
            <a:endParaRPr lang="en-US" sz="2200" dirty="0" smtClean="0">
              <a:latin typeface="Avenir Book"/>
              <a:cs typeface="Avenir Book"/>
            </a:endParaRPr>
          </a:p>
          <a:p>
            <a:endParaRPr lang="en-US" dirty="0"/>
          </a:p>
          <a:p>
            <a:endParaRPr lang="en-US" dirty="0"/>
          </a:p>
        </p:txBody>
      </p:sp>
    </p:spTree>
    <p:extLst>
      <p:ext uri="{BB962C8B-B14F-4D97-AF65-F5344CB8AC3E}">
        <p14:creationId xmlns:p14="http://schemas.microsoft.com/office/powerpoint/2010/main" val="138337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6248400"/>
          </a:xfrm>
        </p:spPr>
        <p:txBody>
          <a:bodyPr/>
          <a:lstStyle/>
          <a:p>
            <a:pPr marL="0" indent="0" algn="ctr">
              <a:buNone/>
            </a:pPr>
            <a:r>
              <a:rPr lang="en-US" dirty="0" smtClean="0">
                <a:solidFill>
                  <a:srgbClr val="FF0000"/>
                </a:solidFill>
                <a:latin typeface="Avenir Book"/>
                <a:cs typeface="Avenir Book"/>
              </a:rPr>
              <a:t>Cross-Cultural Experiences of Auditory Hallucinations</a:t>
            </a:r>
          </a:p>
          <a:p>
            <a:pPr marL="0" indent="0">
              <a:buNone/>
            </a:pPr>
            <a:endParaRPr lang="en-US" dirty="0" smtClean="0"/>
          </a:p>
          <a:p>
            <a:pPr marL="0" indent="0" algn="ctr">
              <a:buNone/>
            </a:pPr>
            <a:r>
              <a:rPr lang="en-US" dirty="0" err="1" smtClean="0">
                <a:latin typeface="Avenir Book"/>
                <a:cs typeface="Avenir Book"/>
              </a:rPr>
              <a:t>Pathoplastic</a:t>
            </a:r>
            <a:r>
              <a:rPr lang="en-US" dirty="0" smtClean="0">
                <a:latin typeface="Avenir Book"/>
                <a:cs typeface="Avenir Book"/>
              </a:rPr>
              <a:t>:  the auditory hallucinations are shaped and influenced by the cultural expectations of the society </a:t>
            </a:r>
          </a:p>
          <a:p>
            <a:pPr marL="0" indent="0" algn="ctr">
              <a:buNone/>
            </a:pPr>
            <a:endParaRPr lang="en-US" dirty="0">
              <a:latin typeface="Avenir Book"/>
              <a:cs typeface="Avenir Book"/>
            </a:endParaRPr>
          </a:p>
          <a:p>
            <a:pPr algn="just">
              <a:buFont typeface="Wingdings" charset="2"/>
              <a:buChar char="§"/>
            </a:pPr>
            <a:r>
              <a:rPr lang="en-US" sz="2000" dirty="0" smtClean="0">
                <a:latin typeface="Avenir Book"/>
                <a:cs typeface="Avenir Book"/>
              </a:rPr>
              <a:t>Africa: for some Africans, the voice advises the individual to ignore the evil voices; the voices may be relational meaning the person talks to the voice; the individual recognizes the voice as being his/her mother or friend; in general the voices is positive; voice is friendly</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South Asians: these individuals hear annoying relatives advising them to get dressed, practice their grooming and hygiene.</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Indian: voices as playful, being a spirit, entertaining, magic</a:t>
            </a:r>
            <a:endParaRPr lang="en-US" sz="2000" dirty="0">
              <a:latin typeface="Avenir Book"/>
              <a:cs typeface="Avenir Book"/>
            </a:endParaRPr>
          </a:p>
        </p:txBody>
      </p:sp>
    </p:spTree>
    <p:extLst>
      <p:ext uri="{BB962C8B-B14F-4D97-AF65-F5344CB8AC3E}">
        <p14:creationId xmlns:p14="http://schemas.microsoft.com/office/powerpoint/2010/main" val="3822584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23690</TotalTime>
  <Words>4611</Words>
  <Application>Microsoft Macintosh PowerPoint</Application>
  <PresentationFormat>On-screen Show (4:3)</PresentationFormat>
  <Paragraphs>650</Paragraphs>
  <Slides>56</Slides>
  <Notes>7</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Clarity</vt:lpstr>
      <vt:lpstr>Schizophrenia Spectrum and Other Psychotic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Causes Auditory Hallucinations?</vt:lpstr>
      <vt:lpstr>PowerPoint Presentation</vt:lpstr>
      <vt:lpstr>PowerPoint Presentation</vt:lpstr>
      <vt:lpstr>PowerPoint Presentation</vt:lpstr>
      <vt:lpstr>PowerPoint Presentation</vt:lpstr>
      <vt:lpstr>PowerPoint Presentation</vt:lpstr>
      <vt:lpstr>What is Psychosis?</vt:lpstr>
      <vt:lpstr>Brief Psychotic Disorder</vt:lpstr>
      <vt:lpstr>Schizophreniform Disorder</vt:lpstr>
      <vt:lpstr>Schizoaffective Disorder</vt:lpstr>
      <vt:lpstr>Delusional Disorder</vt:lpstr>
      <vt:lpstr>PowerPoint Presentation</vt:lpstr>
      <vt:lpstr>Catatonia</vt:lpstr>
      <vt:lpstr>PowerPoint Presentation</vt:lpstr>
      <vt:lpstr>PowerPoint Presentation</vt:lpstr>
      <vt:lpstr>PowerPoint Presentation</vt:lpstr>
      <vt:lpstr>PowerPoint Presentation</vt:lpstr>
      <vt:lpstr>Schizophrenia </vt:lpstr>
      <vt:lpstr>PowerPoint Presentation</vt:lpstr>
      <vt:lpstr>PowerPoint Presentation</vt:lpstr>
      <vt:lpstr>   Structural Irregularities</vt:lpstr>
      <vt:lpstr>Environmental Causes</vt:lpstr>
      <vt:lpstr>When Does it Strike? </vt:lpstr>
      <vt:lpstr> How It May Emerge     </vt:lpstr>
      <vt:lpstr>Schizophrenia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Wiesenthal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Hate Crimes</dc:title>
  <dc:creator>The Simon</dc:creator>
  <cp:lastModifiedBy>Elijah Levy</cp:lastModifiedBy>
  <cp:revision>732</cp:revision>
  <cp:lastPrinted>2018-01-15T03:43:18Z</cp:lastPrinted>
  <dcterms:created xsi:type="dcterms:W3CDTF">2000-09-05T16:57:57Z</dcterms:created>
  <dcterms:modified xsi:type="dcterms:W3CDTF">2019-06-10T03:57:45Z</dcterms:modified>
</cp:coreProperties>
</file>