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4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3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3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8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8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1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997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4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6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1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6E8AA61-0EA4-1643-A650-16C30E614976}" type="datetimeFigureOut">
              <a:rPr lang="en-US" smtClean="0"/>
              <a:t>1/26/24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C20DC6A-6E38-954D-8248-D5BE989DF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1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28659E-412C-4600-B45E-BAE370BC2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olorful squares and lines on an orange background&#10;&#10;Description automatically generated">
            <a:extLst>
              <a:ext uri="{FF2B5EF4-FFF2-40B4-BE49-F238E27FC236}">
                <a16:creationId xmlns:a16="http://schemas.microsoft.com/office/drawing/2014/main" id="{B59EFEF8-73B6-96AA-C2ED-67AF2608AB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12" b="5340"/>
          <a:stretch/>
        </p:blipFill>
        <p:spPr>
          <a:xfrm>
            <a:off x="-1504" y="195954"/>
            <a:ext cx="121919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E95896B-6905-4618-A7DF-DED8A61FB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48BD8C-4984-4138-94CA-2DC5F39DC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3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A2282-D41C-3C4F-B4A1-E305BE162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0437" y="2444931"/>
            <a:ext cx="9551126" cy="1449978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venir Book" panose="02000503020000020003" pitchFamily="2" charset="0"/>
              </a:rPr>
              <a:t>Death Anxiety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741AA-C638-374C-8830-47D0A75BC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4362" y="4090862"/>
            <a:ext cx="5897009" cy="596537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latin typeface="Avenir Book" panose="02000503020000020003" pitchFamily="2" charset="0"/>
              </a:rPr>
              <a:t>The Sources of Death Anxiety</a:t>
            </a:r>
          </a:p>
        </p:txBody>
      </p:sp>
    </p:spTree>
    <p:extLst>
      <p:ext uri="{BB962C8B-B14F-4D97-AF65-F5344CB8AC3E}">
        <p14:creationId xmlns:p14="http://schemas.microsoft.com/office/powerpoint/2010/main" val="64841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964958D-AF5D-4863-B5FB-83F6B8CB1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Plant growing in a concrete crack">
            <a:extLst>
              <a:ext uri="{FF2B5EF4-FFF2-40B4-BE49-F238E27FC236}">
                <a16:creationId xmlns:a16="http://schemas.microsoft.com/office/drawing/2014/main" id="{EED0EBFB-F9B9-459C-A17B-077FD14454F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069" r="36703" b="-1"/>
          <a:stretch/>
        </p:blipFill>
        <p:spPr>
          <a:xfrm>
            <a:off x="3344" y="10"/>
            <a:ext cx="4044000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F2548-8874-5542-A48E-53D7A320E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2118" y="200311"/>
            <a:ext cx="7308267" cy="6457378"/>
          </a:xfrm>
        </p:spPr>
        <p:txBody>
          <a:bodyPr>
            <a:normAutofit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u="sng" dirty="0"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Death Anxiety arises from the following:</a:t>
            </a:r>
            <a:endParaRPr lang="en-US" sz="1800" dirty="0">
              <a:effectLst/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en-US" sz="1800" dirty="0">
              <a:effectLst/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en-US" sz="1800" dirty="0"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en-US" sz="1800" dirty="0">
              <a:effectLst/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endParaRPr lang="en-US" sz="1800" dirty="0"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The Finality of Death – there is no reversal—no tomorrow—death signifies the cessation of all hope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sz="1800" dirty="0">
              <a:effectLst/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The Uncertainty of What Follows – we don’t know what happens to us after death.</a:t>
            </a:r>
          </a:p>
          <a:p>
            <a:pPr lvl="2">
              <a:spcBef>
                <a:spcPts val="0"/>
              </a:spcBef>
              <a:buFont typeface="Wingdings" pitchFamily="2" charset="2"/>
              <a:buChar char="§"/>
            </a:pPr>
            <a:endParaRPr lang="en-US" sz="1800" dirty="0"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Annihilation Anxiety or Fear of Non-Existence – the concept of non-being can be very threatening because it goes against our innate desire to live</a:t>
            </a:r>
          </a:p>
          <a:p>
            <a:pPr lvl="2">
              <a:spcBef>
                <a:spcPts val="0"/>
              </a:spcBef>
              <a:buFont typeface="Wingdings" pitchFamily="2" charset="2"/>
              <a:buChar char="§"/>
            </a:pPr>
            <a:endParaRPr lang="en-US" sz="1800" dirty="0"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The Ultimate Loss – we are forced to lose everything when death occurs.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sz="1800" dirty="0">
              <a:effectLst/>
              <a:latin typeface="Avenir Book" panose="02000503020000020003" pitchFamily="2" charset="0"/>
              <a:ea typeface="Times" pitchFamily="2" charset="0"/>
              <a:cs typeface="Times New Roman" panose="02020603050405020304" pitchFamily="18" charset="0"/>
            </a:endParaRPr>
          </a:p>
          <a:p>
            <a:pPr marL="548640" lvl="2" indent="0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Fear of pain and Loneliness in dying – some are afraid of dying alone or dying in pain, without friends or family around.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 </a:t>
            </a:r>
          </a:p>
          <a:p>
            <a:pPr marL="548640" lvl="2" indent="0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en-US" sz="1800" dirty="0">
                <a:effectLst/>
                <a:latin typeface="Avenir Book" panose="02000503020000020003" pitchFamily="2" charset="0"/>
                <a:ea typeface="Times" pitchFamily="2" charset="0"/>
                <a:cs typeface="Times New Roman" panose="02020603050405020304" pitchFamily="18" charset="0"/>
              </a:rPr>
              <a:t>Fear of not Completing Life’s Work – here one’s fear of death comes from a realization they haven’t fulfilled their life calling or mission in life.</a:t>
            </a:r>
          </a:p>
          <a:p>
            <a:endParaRPr lang="en-US" sz="11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1002ACD-3B0C-4885-8754-8A00E926F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F0313CD-4196-4456-A70D-5EE2B99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0DE0B32-9EE8-4975-AD48-3855B0A82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693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9C8D586-1ECD-4981-BED2-97336112C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pa setting of candles">
            <a:extLst>
              <a:ext uri="{FF2B5EF4-FFF2-40B4-BE49-F238E27FC236}">
                <a16:creationId xmlns:a16="http://schemas.microsoft.com/office/drawing/2014/main" id="{1A9BF40E-415E-49CE-5128-153ACD3647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45" r="26330"/>
          <a:stretch/>
        </p:blipFill>
        <p:spPr>
          <a:xfrm>
            <a:off x="1" y="10"/>
            <a:ext cx="5051684" cy="68579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1F59A-6406-6C45-8ABB-7A7358B3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6519" y="171119"/>
            <a:ext cx="6552406" cy="6349602"/>
          </a:xfrm>
        </p:spPr>
        <p:txBody>
          <a:bodyPr>
            <a:normAutofit/>
          </a:bodyPr>
          <a:lstStyle/>
          <a:p>
            <a:endParaRPr lang="en-US" sz="1800" dirty="0">
              <a:effectLst/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Modern medicine also has attempted to tame death by prolonging life. </a:t>
            </a:r>
          </a:p>
          <a:p>
            <a:r>
              <a:rPr lang="en-US" dirty="0">
                <a:latin typeface="Avenir Book" panose="02000503020000020003" pitchFamily="2" charset="0"/>
              </a:rPr>
              <a:t>This prolongation  of life is, at times, at the expense of the quality of life. </a:t>
            </a:r>
          </a:p>
          <a:p>
            <a:r>
              <a:rPr lang="en-US" dirty="0">
                <a:latin typeface="Avenir Book" panose="02000503020000020003" pitchFamily="2" charset="0"/>
              </a:rPr>
              <a:t>D</a:t>
            </a:r>
            <a:r>
              <a:rPr lang="en-US" dirty="0">
                <a:effectLst/>
                <a:latin typeface="Avenir Book" panose="02000503020000020003" pitchFamily="2" charset="0"/>
              </a:rPr>
              <a:t>eath is often ignored or feared. </a:t>
            </a:r>
          </a:p>
          <a:p>
            <a:r>
              <a:rPr lang="en-US" dirty="0">
                <a:effectLst/>
                <a:latin typeface="Avenir Book" panose="02000503020000020003" pitchFamily="2" charset="0"/>
              </a:rPr>
              <a:t>Changes in lifestyles and improved medical science have depersonalized death and made it an encroachment on life instead of part of life.</a:t>
            </a:r>
          </a:p>
          <a:p>
            <a:r>
              <a:rPr lang="en-US" dirty="0">
                <a:latin typeface="Avenir Book" panose="02000503020000020003" pitchFamily="2" charset="0"/>
              </a:rPr>
              <a:t>This depersonalization has left the dying person more fearful of death because of a sense of loss of control over her or his life</a:t>
            </a:r>
            <a:r>
              <a:rPr lang="en-US" dirty="0">
                <a:latin typeface="Avenir" panose="02000503020000020003" pitchFamily="2" charset="0"/>
              </a:rPr>
              <a:t>. </a:t>
            </a:r>
          </a:p>
          <a:p>
            <a:endParaRPr lang="en-US" sz="1800" dirty="0">
              <a:latin typeface="Avenir Book" panose="02000503020000020003" pitchFamily="2" charset="0"/>
            </a:endParaRPr>
          </a:p>
          <a:p>
            <a:endParaRPr lang="en-US" sz="18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F001A23-2767-4A31-BD30-56112DE95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6BD30CE-7C6B-4C5B-8206-2A912062D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FA45EC6-AD58-4CAF-846D-46D82B614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3829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{EB5A59AB-BC8C-754F-A2EA-EB22A72A9E2B}tf10001070</Template>
  <TotalTime>19</TotalTime>
  <Words>226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Avenir</vt:lpstr>
      <vt:lpstr>Avenir Book</vt:lpstr>
      <vt:lpstr>Calibri</vt:lpstr>
      <vt:lpstr>Rockwell</vt:lpstr>
      <vt:lpstr>Rockwell Condensed</vt:lpstr>
      <vt:lpstr>Rockwell Extra Bold</vt:lpstr>
      <vt:lpstr>Wingdings</vt:lpstr>
      <vt:lpstr>Wood Type</vt:lpstr>
      <vt:lpstr>Death Anxiety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Anxiety</dc:title>
  <dc:creator>Levy, Elijah</dc:creator>
  <cp:lastModifiedBy>Levy, Elijah</cp:lastModifiedBy>
  <cp:revision>4</cp:revision>
  <dcterms:created xsi:type="dcterms:W3CDTF">2023-03-08T05:50:38Z</dcterms:created>
  <dcterms:modified xsi:type="dcterms:W3CDTF">2024-01-27T06:08:15Z</dcterms:modified>
</cp:coreProperties>
</file>