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1" d="100"/>
          <a:sy n="81" d="100"/>
        </p:scale>
        <p:origin x="-1200"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8A432C8-69A7-458B-9684-2BFA64B31948}" type="datetime2">
              <a:rPr lang="en-US" smtClean="0"/>
              <a:t>Saturday, March 30, 19</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C057FC-95B6-4D89-AFDA-ABA33EE921E5}" type="datetime2">
              <a:rPr lang="en-US" smtClean="0"/>
              <a:t>Saturday, March 30, 19</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4549AC-EB31-477F-92A9-B1988E232878}" type="datetime2">
              <a:rPr lang="en-US" smtClean="0"/>
              <a:t>Saturday, March 30, 19</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96A3A3-94A6-4E5B-AF39-173ACA3E61CC}" type="datetime2">
              <a:rPr lang="en-US" smtClean="0"/>
              <a:t>Saturday, March 30, 19</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33D019-A32C-4EAD-B8E6-DBDA699692FD}" type="datetime2">
              <a:rPr lang="en-US" smtClean="0"/>
              <a:t>Saturday, March 30, 19</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CEBA98F-560C-4997-81C4-81D4D9187EAB}" type="datetime2">
              <a:rPr lang="en-US" smtClean="0"/>
              <a:t>Saturday, March 30, 19</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50972B2-CA5C-437D-87D0-8081271A9E4B}" type="datetime2">
              <a:rPr lang="en-US" smtClean="0"/>
              <a:t>Saturday, March 30, 19</a:t>
            </a:fld>
            <a:endParaRPr lang="en-US"/>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CD4847-11EF-4466-A8AD-85CDB7B49118}" type="datetime2">
              <a:rPr lang="en-US" smtClean="0"/>
              <a:t>Saturday, March 30, 19</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8457A-3AB9-4880-8A0C-9F8524491207}" type="datetime2">
              <a:rPr lang="en-US" smtClean="0"/>
              <a:t>Saturday, March 30, 19</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E976D3-5B7F-4300-ABED-C91F1B2AE209}" type="datetime2">
              <a:rPr lang="en-US" smtClean="0"/>
              <a:t>Saturday, March 30, 19</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DC1E59-17DD-41CE-97CA-624A472382D4}" type="datetime2">
              <a:rPr lang="en-US" smtClean="0"/>
              <a:t>Saturday, March 30, 19</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80CB818-7379-467D-8E76-EF9D9074A26C}" type="datetime2">
              <a:rPr lang="en-US" smtClean="0"/>
              <a:t>Saturday, March 30, 19</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lgn="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38975" y="1371600"/>
            <a:ext cx="8309164" cy="1927225"/>
          </a:xfrm>
        </p:spPr>
        <p:txBody>
          <a:bodyPr/>
          <a:lstStyle/>
          <a:p>
            <a:r>
              <a:rPr lang="en-US" sz="3200" dirty="0" smtClean="0"/>
              <a:t>Fetal  Alcohol  Spectrum disorder</a:t>
            </a:r>
            <a:endParaRPr lang="en-US" sz="3200" dirty="0"/>
          </a:p>
        </p:txBody>
      </p:sp>
    </p:spTree>
    <p:extLst>
      <p:ext uri="{BB962C8B-B14F-4D97-AF65-F5344CB8AC3E}">
        <p14:creationId xmlns:p14="http://schemas.microsoft.com/office/powerpoint/2010/main" val="3555495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797"/>
            <a:ext cx="8229600" cy="5928203"/>
          </a:xfrm>
        </p:spPr>
        <p:txBody>
          <a:bodyPr/>
          <a:lstStyle/>
          <a:p>
            <a:pPr marL="0" indent="0">
              <a:buNone/>
            </a:pPr>
            <a:endParaRPr lang="en-US" dirty="0" smtClean="0"/>
          </a:p>
          <a:p>
            <a:pPr algn="just">
              <a:buFont typeface="Wingdings" charset="2"/>
              <a:buChar char="§"/>
            </a:pPr>
            <a:r>
              <a:rPr lang="en-US" dirty="0" smtClean="0"/>
              <a:t>Fetal </a:t>
            </a:r>
            <a:r>
              <a:rPr lang="en-US" dirty="0"/>
              <a:t>alcohol spectrum disorders (FASDs) are a group of conditions that can occur in a person whose mother drank alcohol during pregnancy. </a:t>
            </a:r>
            <a:endParaRPr lang="en-US" dirty="0" smtClean="0"/>
          </a:p>
          <a:p>
            <a:pPr algn="just">
              <a:buFont typeface="Wingdings" charset="2"/>
              <a:buChar char="§"/>
            </a:pPr>
            <a:endParaRPr lang="en-US" dirty="0"/>
          </a:p>
          <a:p>
            <a:pPr algn="just">
              <a:buFont typeface="Wingdings" charset="2"/>
              <a:buChar char="§"/>
            </a:pPr>
            <a:r>
              <a:rPr lang="en-US" dirty="0" smtClean="0"/>
              <a:t>These </a:t>
            </a:r>
            <a:r>
              <a:rPr lang="en-US" dirty="0"/>
              <a:t>effects can include physical problems and problems with behavior and learning. </a:t>
            </a:r>
            <a:endParaRPr lang="en-US" dirty="0" smtClean="0"/>
          </a:p>
          <a:p>
            <a:pPr algn="just">
              <a:buFont typeface="Wingdings" charset="2"/>
              <a:buChar char="§"/>
            </a:pPr>
            <a:endParaRPr lang="en-US" dirty="0"/>
          </a:p>
          <a:p>
            <a:pPr algn="just">
              <a:buFont typeface="Wingdings" charset="2"/>
              <a:buChar char="§"/>
            </a:pPr>
            <a:r>
              <a:rPr lang="en-US" dirty="0" smtClean="0"/>
              <a:t>Often</a:t>
            </a:r>
            <a:r>
              <a:rPr lang="en-US" dirty="0"/>
              <a:t>, a person with an FASD has a mix of these problems.</a:t>
            </a:r>
          </a:p>
        </p:txBody>
      </p:sp>
    </p:spTree>
    <p:extLst>
      <p:ext uri="{BB962C8B-B14F-4D97-AF65-F5344CB8AC3E}">
        <p14:creationId xmlns:p14="http://schemas.microsoft.com/office/powerpoint/2010/main" val="3794677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95837"/>
            <a:ext cx="8229600" cy="5881163"/>
          </a:xfrm>
        </p:spPr>
        <p:txBody>
          <a:bodyPr>
            <a:normAutofit lnSpcReduction="10000"/>
          </a:bodyPr>
          <a:lstStyle/>
          <a:p>
            <a:pPr marL="0" indent="0" algn="ctr">
              <a:buNone/>
            </a:pPr>
            <a:r>
              <a:rPr lang="en-US" dirty="0" smtClean="0"/>
              <a:t>Causes </a:t>
            </a:r>
            <a:r>
              <a:rPr lang="en-US" dirty="0"/>
              <a:t>and </a:t>
            </a:r>
            <a:r>
              <a:rPr lang="en-US" dirty="0" smtClean="0"/>
              <a:t>Prevention</a:t>
            </a:r>
          </a:p>
          <a:p>
            <a:pPr marL="0" indent="0" algn="just">
              <a:buNone/>
            </a:pPr>
            <a:endParaRPr lang="en-US" dirty="0"/>
          </a:p>
          <a:p>
            <a:pPr algn="just">
              <a:buFont typeface="Wingdings" charset="2"/>
              <a:buChar char="§"/>
            </a:pPr>
            <a:r>
              <a:rPr lang="en-US" dirty="0"/>
              <a:t>FASDs are caused by a woman drinking alcohol during pregnancy. Alcohol in the mother’s blood passes to the baby through the umbilical cord. When a woman drinks alcohol, so does her baby.</a:t>
            </a:r>
          </a:p>
          <a:p>
            <a:pPr algn="just">
              <a:buFont typeface="Wingdings" charset="2"/>
              <a:buChar char="§"/>
            </a:pPr>
            <a:endParaRPr lang="en-US" dirty="0"/>
          </a:p>
          <a:p>
            <a:pPr algn="just">
              <a:buFont typeface="Wingdings" charset="2"/>
              <a:buChar char="§"/>
            </a:pPr>
            <a:r>
              <a:rPr lang="en-US" dirty="0"/>
              <a:t>There is no known safe amount of alcohol during pregnancy or when trying to get pregnant. There is also no safe time to drink during pregnancy. </a:t>
            </a:r>
            <a:endParaRPr lang="en-US" dirty="0" smtClean="0"/>
          </a:p>
          <a:p>
            <a:pPr marL="0" indent="0" algn="just">
              <a:buNone/>
            </a:pPr>
            <a:endParaRPr lang="en-US" dirty="0"/>
          </a:p>
          <a:p>
            <a:pPr algn="just">
              <a:buFont typeface="Wingdings" charset="2"/>
              <a:buChar char="§"/>
            </a:pPr>
            <a:r>
              <a:rPr lang="en-US" dirty="0" smtClean="0"/>
              <a:t>Alcohol </a:t>
            </a:r>
            <a:r>
              <a:rPr lang="en-US" dirty="0"/>
              <a:t>can cause problems for a developing baby throughout pregnancy, including before a woman knows she’s pregnant. All types of alcohol are equally harmful, including all wines and beer.</a:t>
            </a:r>
          </a:p>
        </p:txBody>
      </p:sp>
    </p:spTree>
    <p:extLst>
      <p:ext uri="{BB962C8B-B14F-4D97-AF65-F5344CB8AC3E}">
        <p14:creationId xmlns:p14="http://schemas.microsoft.com/office/powerpoint/2010/main" val="39713490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95837"/>
            <a:ext cx="8229600" cy="5881163"/>
          </a:xfrm>
        </p:spPr>
        <p:txBody>
          <a:bodyPr>
            <a:normAutofit fontScale="92500" lnSpcReduction="10000"/>
          </a:bodyPr>
          <a:lstStyle/>
          <a:p>
            <a:pPr algn="just">
              <a:buFont typeface="Wingdings" charset="2"/>
              <a:buChar char="§"/>
            </a:pPr>
            <a:r>
              <a:rPr lang="en-US" dirty="0"/>
              <a:t>To prevent FASDs, a woman should not drink alcohol while she is pregnant, or when she might get pregnant. </a:t>
            </a:r>
            <a:endParaRPr lang="en-US" dirty="0" smtClean="0"/>
          </a:p>
          <a:p>
            <a:pPr algn="just">
              <a:buFont typeface="Wingdings" charset="2"/>
              <a:buChar char="§"/>
            </a:pPr>
            <a:endParaRPr lang="en-US" dirty="0"/>
          </a:p>
          <a:p>
            <a:pPr algn="just">
              <a:buFont typeface="Wingdings" charset="2"/>
              <a:buChar char="§"/>
            </a:pPr>
            <a:r>
              <a:rPr lang="en-US" dirty="0" smtClean="0"/>
              <a:t>This </a:t>
            </a:r>
            <a:r>
              <a:rPr lang="en-US" dirty="0"/>
              <a:t>is because a woman could get pregnant and not know for up to 4 to 6 weeks. In the United States, nearly half of pregnancies are unplanned.</a:t>
            </a:r>
          </a:p>
          <a:p>
            <a:pPr algn="just">
              <a:buFont typeface="Wingdings" charset="2"/>
              <a:buChar char="§"/>
            </a:pPr>
            <a:endParaRPr lang="en-US" dirty="0"/>
          </a:p>
          <a:p>
            <a:pPr algn="just">
              <a:buFont typeface="Wingdings" charset="2"/>
              <a:buChar char="§"/>
            </a:pPr>
            <a:r>
              <a:rPr lang="en-US" dirty="0"/>
              <a:t>If a woman is drinking alcohol during pregnancy, it is never too late to stop drinking. </a:t>
            </a:r>
            <a:endParaRPr lang="en-US" dirty="0" smtClean="0"/>
          </a:p>
          <a:p>
            <a:pPr algn="just">
              <a:buFont typeface="Wingdings" charset="2"/>
              <a:buChar char="§"/>
            </a:pPr>
            <a:endParaRPr lang="en-US" dirty="0"/>
          </a:p>
          <a:p>
            <a:pPr algn="just">
              <a:buFont typeface="Wingdings" charset="2"/>
              <a:buChar char="§"/>
            </a:pPr>
            <a:r>
              <a:rPr lang="en-US" dirty="0" smtClean="0"/>
              <a:t>Because </a:t>
            </a:r>
            <a:r>
              <a:rPr lang="en-US" dirty="0"/>
              <a:t>brain growth takes place throughout pregnancy, the sooner a woman stops drinking the safer it will be for her and her baby. Resources are available here.</a:t>
            </a:r>
          </a:p>
          <a:p>
            <a:pPr algn="just">
              <a:buFont typeface="Wingdings" charset="2"/>
              <a:buChar char="§"/>
            </a:pPr>
            <a:endParaRPr lang="en-US" dirty="0"/>
          </a:p>
          <a:p>
            <a:pPr algn="just">
              <a:buFont typeface="Wingdings" charset="2"/>
              <a:buChar char="§"/>
            </a:pPr>
            <a:r>
              <a:rPr lang="en-US" dirty="0"/>
              <a:t>FASDs are completely preventable if a woman does not drink alcohol during pregnancy—so why take the risk?</a:t>
            </a:r>
          </a:p>
        </p:txBody>
      </p:sp>
    </p:spTree>
    <p:extLst>
      <p:ext uri="{BB962C8B-B14F-4D97-AF65-F5344CB8AC3E}">
        <p14:creationId xmlns:p14="http://schemas.microsoft.com/office/powerpoint/2010/main" val="1657278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876"/>
            <a:ext cx="8229600" cy="5834124"/>
          </a:xfrm>
        </p:spPr>
        <p:txBody>
          <a:bodyPr>
            <a:normAutofit fontScale="62500" lnSpcReduction="20000"/>
          </a:bodyPr>
          <a:lstStyle/>
          <a:p>
            <a:pPr marL="0" indent="0">
              <a:buNone/>
            </a:pPr>
            <a:r>
              <a:rPr lang="en-US" dirty="0"/>
              <a:t>Signs and </a:t>
            </a:r>
            <a:r>
              <a:rPr lang="en-US" dirty="0" smtClean="0"/>
              <a:t>Symptoms</a:t>
            </a:r>
          </a:p>
          <a:p>
            <a:pPr marL="0" indent="0">
              <a:buNone/>
            </a:pPr>
            <a:endParaRPr lang="en-US" dirty="0"/>
          </a:p>
          <a:p>
            <a:pPr marL="0" indent="0" algn="just">
              <a:buNone/>
            </a:pPr>
            <a:r>
              <a:rPr lang="en-US" dirty="0"/>
              <a:t>FASDs refer to the whole range of effects that can happen to a person whose mother drank alcohol during pregnancy. These conditions can affect each person in different ways, and can range from mild to severe.</a:t>
            </a:r>
          </a:p>
          <a:p>
            <a:pPr marL="0" indent="0">
              <a:buNone/>
            </a:pPr>
            <a:endParaRPr lang="en-US" dirty="0"/>
          </a:p>
          <a:p>
            <a:pPr marL="0" indent="0">
              <a:buNone/>
            </a:pPr>
            <a:r>
              <a:rPr lang="en-US" dirty="0"/>
              <a:t>A person with an FASD might have:</a:t>
            </a:r>
          </a:p>
          <a:p>
            <a:pPr marL="0" indent="0">
              <a:buNone/>
            </a:pPr>
            <a:endParaRPr lang="en-US" dirty="0"/>
          </a:p>
          <a:p>
            <a:pPr>
              <a:buFont typeface="Wingdings" charset="2"/>
              <a:buChar char="§"/>
            </a:pPr>
            <a:r>
              <a:rPr lang="en-US" dirty="0"/>
              <a:t>Abnormal facial features, such as a smooth ridge between the nose and upper lip (this ridge is called the </a:t>
            </a:r>
            <a:r>
              <a:rPr lang="en-US" dirty="0" err="1"/>
              <a:t>philtrum</a:t>
            </a:r>
            <a:r>
              <a:rPr lang="en-US" dirty="0"/>
              <a:t>)</a:t>
            </a:r>
          </a:p>
          <a:p>
            <a:pPr>
              <a:buFont typeface="Wingdings" charset="2"/>
              <a:buChar char="§"/>
            </a:pPr>
            <a:r>
              <a:rPr lang="en-US" dirty="0"/>
              <a:t>Small head size</a:t>
            </a:r>
          </a:p>
          <a:p>
            <a:pPr>
              <a:buFont typeface="Wingdings" charset="2"/>
              <a:buChar char="§"/>
            </a:pPr>
            <a:r>
              <a:rPr lang="en-US" dirty="0"/>
              <a:t>Shorter-than-average height</a:t>
            </a:r>
          </a:p>
          <a:p>
            <a:pPr>
              <a:buFont typeface="Wingdings" charset="2"/>
              <a:buChar char="§"/>
            </a:pPr>
            <a:r>
              <a:rPr lang="en-US" dirty="0"/>
              <a:t>Low body weight</a:t>
            </a:r>
          </a:p>
          <a:p>
            <a:pPr>
              <a:buFont typeface="Wingdings" charset="2"/>
              <a:buChar char="§"/>
            </a:pPr>
            <a:r>
              <a:rPr lang="en-US" dirty="0"/>
              <a:t>Poor coordination</a:t>
            </a:r>
          </a:p>
          <a:p>
            <a:pPr>
              <a:buFont typeface="Wingdings" charset="2"/>
              <a:buChar char="§"/>
            </a:pPr>
            <a:r>
              <a:rPr lang="en-US" dirty="0"/>
              <a:t>Hyperactive behavior</a:t>
            </a:r>
          </a:p>
          <a:p>
            <a:pPr>
              <a:buFont typeface="Wingdings" charset="2"/>
              <a:buChar char="§"/>
            </a:pPr>
            <a:r>
              <a:rPr lang="en-US" dirty="0"/>
              <a:t>Difficulty with attention</a:t>
            </a:r>
          </a:p>
          <a:p>
            <a:pPr>
              <a:buFont typeface="Wingdings" charset="2"/>
              <a:buChar char="§"/>
            </a:pPr>
            <a:r>
              <a:rPr lang="en-US" dirty="0"/>
              <a:t>Poor memory</a:t>
            </a:r>
          </a:p>
          <a:p>
            <a:pPr>
              <a:buFont typeface="Wingdings" charset="2"/>
              <a:buChar char="§"/>
            </a:pPr>
            <a:r>
              <a:rPr lang="en-US" dirty="0"/>
              <a:t>Difficulty in school (especially with math)</a:t>
            </a:r>
          </a:p>
          <a:p>
            <a:pPr>
              <a:buFont typeface="Wingdings" charset="2"/>
              <a:buChar char="§"/>
            </a:pPr>
            <a:r>
              <a:rPr lang="en-US" dirty="0"/>
              <a:t>Learning disabilities</a:t>
            </a:r>
          </a:p>
          <a:p>
            <a:pPr>
              <a:buFont typeface="Wingdings" charset="2"/>
              <a:buChar char="§"/>
            </a:pPr>
            <a:r>
              <a:rPr lang="en-US" dirty="0"/>
              <a:t>Speech and language delays</a:t>
            </a:r>
          </a:p>
          <a:p>
            <a:pPr>
              <a:buFont typeface="Wingdings" charset="2"/>
              <a:buChar char="§"/>
            </a:pPr>
            <a:r>
              <a:rPr lang="en-US" dirty="0"/>
              <a:t>Intellectual disability or low IQ</a:t>
            </a:r>
          </a:p>
          <a:p>
            <a:pPr>
              <a:buFont typeface="Wingdings" charset="2"/>
              <a:buChar char="§"/>
            </a:pPr>
            <a:r>
              <a:rPr lang="en-US" dirty="0"/>
              <a:t>Poor reasoning and judgment skills</a:t>
            </a:r>
          </a:p>
          <a:p>
            <a:pPr>
              <a:buFont typeface="Wingdings" charset="2"/>
              <a:buChar char="§"/>
            </a:pPr>
            <a:r>
              <a:rPr lang="en-US" dirty="0"/>
              <a:t>Sleep and sucking problems as a baby</a:t>
            </a:r>
          </a:p>
          <a:p>
            <a:pPr>
              <a:buFont typeface="Wingdings" charset="2"/>
              <a:buChar char="§"/>
            </a:pPr>
            <a:r>
              <a:rPr lang="en-US" dirty="0"/>
              <a:t>Vision or hearing problems</a:t>
            </a:r>
          </a:p>
          <a:p>
            <a:pPr>
              <a:buFont typeface="Wingdings" charset="2"/>
              <a:buChar char="§"/>
            </a:pPr>
            <a:r>
              <a:rPr lang="en-US" dirty="0"/>
              <a:t>Problems with the heart, kidneys, or bones</a:t>
            </a:r>
          </a:p>
        </p:txBody>
      </p:sp>
    </p:spTree>
    <p:extLst>
      <p:ext uri="{BB962C8B-B14F-4D97-AF65-F5344CB8AC3E}">
        <p14:creationId xmlns:p14="http://schemas.microsoft.com/office/powerpoint/2010/main" val="34222432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95837"/>
            <a:ext cx="8229600" cy="5881163"/>
          </a:xfrm>
        </p:spPr>
        <p:txBody>
          <a:bodyPr>
            <a:normAutofit fontScale="77500" lnSpcReduction="20000"/>
          </a:bodyPr>
          <a:lstStyle/>
          <a:p>
            <a:pPr marL="0" indent="0" algn="ctr">
              <a:buNone/>
            </a:pPr>
            <a:r>
              <a:rPr lang="en-US" dirty="0"/>
              <a:t>Types of FASDs</a:t>
            </a:r>
          </a:p>
          <a:p>
            <a:pPr marL="0" indent="0">
              <a:buNone/>
            </a:pPr>
            <a:endParaRPr lang="en-US" dirty="0"/>
          </a:p>
          <a:p>
            <a:pPr marL="0" indent="0" algn="just">
              <a:buNone/>
            </a:pPr>
            <a:r>
              <a:rPr lang="en-US" dirty="0"/>
              <a:t>Different terms are used to describe FASDs, depending on the type of symptoms.</a:t>
            </a:r>
          </a:p>
          <a:p>
            <a:pPr marL="0" indent="0" algn="just">
              <a:buNone/>
            </a:pPr>
            <a:endParaRPr lang="en-US" dirty="0"/>
          </a:p>
          <a:p>
            <a:pPr marL="0" indent="0" algn="just">
              <a:buNone/>
            </a:pPr>
            <a:r>
              <a:rPr lang="en-US" dirty="0"/>
              <a:t>Fetal Alcohol Syndrome (FAS): FAS represents the most involved end of the FASD spectrum. Fetal death is the most extreme outcome from drinking alcohol during pregnancy. People with FAS might have abnormal facial features, growth problems, and central nervous system (CNS) problems. People with FAS can have problems with learning, memory, attention span, communication, vision, or hearing. They might have a mix of these problems. People with FAS often have a hard time in school and trouble getting along with others</a:t>
            </a:r>
            <a:r>
              <a:rPr lang="en-US" dirty="0" smtClean="0"/>
              <a:t>.</a:t>
            </a:r>
          </a:p>
          <a:p>
            <a:pPr marL="0" indent="0" algn="just">
              <a:buNone/>
            </a:pPr>
            <a:endParaRPr lang="en-US" dirty="0"/>
          </a:p>
          <a:p>
            <a:pPr marL="0" indent="0" algn="just">
              <a:buNone/>
            </a:pPr>
            <a:r>
              <a:rPr lang="en-US" dirty="0"/>
              <a:t>Alcohol-Related Neurodevelopmental Disorder (ARND): People with ARND might have intellectual disabilities and problems with behavior and learning. They might do poorly in school and have difficulties with math, memory, attention, judgment, and poor impulse control.</a:t>
            </a:r>
          </a:p>
          <a:p>
            <a:pPr marL="0" indent="0" algn="just">
              <a:buNone/>
            </a:pPr>
            <a:endParaRPr lang="en-US" dirty="0" smtClean="0"/>
          </a:p>
          <a:p>
            <a:pPr marL="0" indent="0" algn="just">
              <a:buNone/>
            </a:pPr>
            <a:r>
              <a:rPr lang="en-US" dirty="0" smtClean="0"/>
              <a:t>Alcohol</a:t>
            </a:r>
            <a:r>
              <a:rPr lang="en-US" dirty="0"/>
              <a:t>-Related Birth Defects (ARBD): People with ARBD might have problems with the heart, kidneys, or bones or with hearing. They might have a mix of these.</a:t>
            </a:r>
          </a:p>
        </p:txBody>
      </p:sp>
    </p:spTree>
    <p:extLst>
      <p:ext uri="{BB962C8B-B14F-4D97-AF65-F5344CB8AC3E}">
        <p14:creationId xmlns:p14="http://schemas.microsoft.com/office/powerpoint/2010/main" val="800012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80157"/>
            <a:ext cx="8229600" cy="5896843"/>
          </a:xfrm>
        </p:spPr>
        <p:txBody>
          <a:bodyPr>
            <a:normAutofit fontScale="70000" lnSpcReduction="20000"/>
          </a:bodyPr>
          <a:lstStyle/>
          <a:p>
            <a:pPr marL="0" indent="0" algn="ctr">
              <a:buNone/>
            </a:pPr>
            <a:r>
              <a:rPr lang="en-US" sz="3400" dirty="0"/>
              <a:t>Treatment</a:t>
            </a:r>
          </a:p>
          <a:p>
            <a:pPr marL="0" indent="0">
              <a:buNone/>
            </a:pPr>
            <a:endParaRPr lang="en-US" dirty="0"/>
          </a:p>
          <a:p>
            <a:pPr marL="0" indent="0" algn="just">
              <a:buNone/>
            </a:pPr>
            <a:r>
              <a:rPr lang="en-US" dirty="0"/>
              <a:t>FASDs last a lifetime. There is no cure for FASDs, but research shows that early intervention treatment services can improve a child’s development.</a:t>
            </a:r>
          </a:p>
          <a:p>
            <a:pPr marL="0" indent="0" algn="just">
              <a:buNone/>
            </a:pPr>
            <a:endParaRPr lang="en-US" dirty="0"/>
          </a:p>
          <a:p>
            <a:pPr marL="0" indent="0" algn="just">
              <a:buNone/>
            </a:pPr>
            <a:r>
              <a:rPr lang="en-US" dirty="0"/>
              <a:t>There are many types of treatment options, including medication to help with some symptoms, behavior and education therapy, parent training, and other alternative approaches. No one treatment is right for every child. Good treatment plans will include close monitoring, follow-ups, and changes as needed along the way.</a:t>
            </a:r>
          </a:p>
          <a:p>
            <a:pPr marL="0" indent="0" algn="just">
              <a:buNone/>
            </a:pPr>
            <a:endParaRPr lang="en-US" dirty="0"/>
          </a:p>
          <a:p>
            <a:pPr marL="0" indent="0" algn="just">
              <a:buNone/>
            </a:pPr>
            <a:r>
              <a:rPr lang="en-US" dirty="0"/>
              <a:t>Also, “protective factors” can help reduce the effects of FASDs and help people with these conditions reach their full potential.1, 2</a:t>
            </a:r>
          </a:p>
          <a:p>
            <a:pPr marL="0" indent="0" algn="just">
              <a:buNone/>
            </a:pPr>
            <a:endParaRPr lang="en-US" dirty="0"/>
          </a:p>
          <a:p>
            <a:pPr marL="0" indent="0" algn="just">
              <a:buNone/>
            </a:pPr>
            <a:r>
              <a:rPr lang="en-US" dirty="0"/>
              <a:t>Protective factors include:</a:t>
            </a:r>
          </a:p>
          <a:p>
            <a:pPr>
              <a:buFont typeface="Wingdings" charset="2"/>
              <a:buChar char="§"/>
            </a:pPr>
            <a:endParaRPr lang="en-US" dirty="0"/>
          </a:p>
          <a:p>
            <a:pPr>
              <a:buFont typeface="Wingdings" charset="2"/>
              <a:buChar char="§"/>
            </a:pPr>
            <a:r>
              <a:rPr lang="en-US" dirty="0"/>
              <a:t>Diagnosis before 6 years of age</a:t>
            </a:r>
          </a:p>
          <a:p>
            <a:pPr>
              <a:buFont typeface="Wingdings" charset="2"/>
              <a:buChar char="§"/>
            </a:pPr>
            <a:endParaRPr lang="en-US" dirty="0"/>
          </a:p>
          <a:p>
            <a:pPr>
              <a:buFont typeface="Wingdings" charset="2"/>
              <a:buChar char="§"/>
            </a:pPr>
            <a:r>
              <a:rPr lang="en-US" dirty="0"/>
              <a:t>Loving, nurturing, and stable home environment during the school years</a:t>
            </a:r>
          </a:p>
          <a:p>
            <a:pPr>
              <a:buFont typeface="Wingdings" charset="2"/>
              <a:buChar char="§"/>
            </a:pPr>
            <a:endParaRPr lang="en-US" dirty="0"/>
          </a:p>
          <a:p>
            <a:pPr>
              <a:buFont typeface="Wingdings" charset="2"/>
              <a:buChar char="§"/>
            </a:pPr>
            <a:r>
              <a:rPr lang="en-US" dirty="0"/>
              <a:t>Absence of violence</a:t>
            </a:r>
          </a:p>
          <a:p>
            <a:pPr>
              <a:buFont typeface="Wingdings" charset="2"/>
              <a:buChar char="§"/>
            </a:pPr>
            <a:endParaRPr lang="en-US" dirty="0"/>
          </a:p>
          <a:p>
            <a:pPr>
              <a:buFont typeface="Wingdings" charset="2"/>
              <a:buChar char="§"/>
            </a:pPr>
            <a:r>
              <a:rPr lang="en-US" dirty="0"/>
              <a:t>Involvement in special education and social services</a:t>
            </a:r>
          </a:p>
        </p:txBody>
      </p:sp>
    </p:spTree>
    <p:extLst>
      <p:ext uri="{BB962C8B-B14F-4D97-AF65-F5344CB8AC3E}">
        <p14:creationId xmlns:p14="http://schemas.microsoft.com/office/powerpoint/2010/main" val="30561721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9</TotalTime>
  <Words>757</Words>
  <Application>Microsoft Macintosh PowerPoint</Application>
  <PresentationFormat>On-screen Show (4:3)</PresentationFormat>
  <Paragraphs>71</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Clarity</vt:lpstr>
      <vt:lpstr>Fetal  Alcohol  Spectrum disorder</vt:lpstr>
      <vt:lpstr>PowerPoint Presentation</vt:lpstr>
      <vt:lpstr>PowerPoint Presentation</vt:lpstr>
      <vt:lpstr>PowerPoint Presentation</vt:lpstr>
      <vt:lpstr>PowerPoint Presentation</vt:lpstr>
      <vt:lpstr>PowerPoint Presentation</vt:lpstr>
      <vt:lpstr>PowerPoint Presentation</vt:lpstr>
    </vt:vector>
  </TitlesOfParts>
  <Company>The Levy Launch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Fetal  Alcohol  Spectrum disorder</dc:title>
  <dc:creator>Elijah Levy</dc:creator>
  <cp:lastModifiedBy>Elijah Levy</cp:lastModifiedBy>
  <cp:revision>2</cp:revision>
  <dcterms:created xsi:type="dcterms:W3CDTF">2019-03-30T15:17:30Z</dcterms:created>
  <dcterms:modified xsi:type="dcterms:W3CDTF">2019-03-30T15:27:26Z</dcterms:modified>
</cp:coreProperties>
</file>