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2" r:id="rId3"/>
    <p:sldId id="264" r:id="rId4"/>
    <p:sldId id="257" r:id="rId5"/>
    <p:sldId id="266" r:id="rId6"/>
    <p:sldId id="258" r:id="rId7"/>
    <p:sldId id="259" r:id="rId8"/>
    <p:sldId id="260" r:id="rId9"/>
    <p:sldId id="267" r:id="rId10"/>
    <p:sldId id="261" r:id="rId11"/>
    <p:sldId id="263"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61"/>
    <p:restoredTop sz="94663"/>
  </p:normalViewPr>
  <p:slideViewPr>
    <p:cSldViewPr snapToGrid="0" snapToObjects="1">
      <p:cViewPr varScale="1">
        <p:scale>
          <a:sx n="81" d="100"/>
          <a:sy n="81" d="100"/>
        </p:scale>
        <p:origin x="102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449B8F-B767-3D45-9D59-5556ED7F1E96}" type="datetimeFigureOut">
              <a:rPr lang="en-US" smtClean="0"/>
              <a:t>10/30/21</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968E95C8-1A72-6348-B340-58434B67088F}"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884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449B8F-B767-3D45-9D59-5556ED7F1E96}" type="datetimeFigureOut">
              <a:rPr lang="en-US" smtClean="0"/>
              <a:t>10/30/21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95C8-1A72-6348-B340-58434B67088F}" type="slidenum">
              <a:rPr lang="en-US" smtClean="0"/>
              <a:t>‹#›</a:t>
            </a:fld>
            <a:endParaRPr lang="en-US"/>
          </a:p>
        </p:txBody>
      </p:sp>
    </p:spTree>
    <p:extLst>
      <p:ext uri="{BB962C8B-B14F-4D97-AF65-F5344CB8AC3E}">
        <p14:creationId xmlns:p14="http://schemas.microsoft.com/office/powerpoint/2010/main" val="76985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449B8F-B767-3D45-9D59-5556ED7F1E96}" type="datetimeFigureOut">
              <a:rPr lang="en-US" smtClean="0"/>
              <a:t>10/30/21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95C8-1A72-6348-B340-58434B67088F}"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677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449B8F-B767-3D45-9D59-5556ED7F1E96}" type="datetimeFigureOut">
              <a:rPr lang="en-US" smtClean="0"/>
              <a:t>10/30/21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95C8-1A72-6348-B340-58434B67088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796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449B8F-B767-3D45-9D59-5556ED7F1E96}" type="datetimeFigureOut">
              <a:rPr lang="en-US" smtClean="0"/>
              <a:t>10/30/21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95C8-1A72-6348-B340-58434B67088F}"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9411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449B8F-B767-3D45-9D59-5556ED7F1E96}" type="datetimeFigureOut">
              <a:rPr lang="en-US" smtClean="0"/>
              <a:t>10/30/21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E95C8-1A72-6348-B340-58434B67088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0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449B8F-B767-3D45-9D59-5556ED7F1E96}" type="datetimeFigureOut">
              <a:rPr lang="en-US" smtClean="0"/>
              <a:t>10/30/21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8E95C8-1A72-6348-B340-58434B67088F}" type="slidenum">
              <a:rPr lang="en-US" smtClean="0"/>
              <a:t>‹#›</a:t>
            </a:fld>
            <a:endParaRPr lang="en-US"/>
          </a:p>
        </p:txBody>
      </p:sp>
    </p:spTree>
    <p:extLst>
      <p:ext uri="{BB962C8B-B14F-4D97-AF65-F5344CB8AC3E}">
        <p14:creationId xmlns:p14="http://schemas.microsoft.com/office/powerpoint/2010/main" val="261507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449B8F-B767-3D45-9D59-5556ED7F1E96}" type="datetimeFigureOut">
              <a:rPr lang="en-US" smtClean="0"/>
              <a:t>10/30/21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8E95C8-1A72-6348-B340-58434B67088F}" type="slidenum">
              <a:rPr lang="en-US" smtClean="0"/>
              <a:t>‹#›</a:t>
            </a:fld>
            <a:endParaRPr lang="en-US"/>
          </a:p>
        </p:txBody>
      </p:sp>
    </p:spTree>
    <p:extLst>
      <p:ext uri="{BB962C8B-B14F-4D97-AF65-F5344CB8AC3E}">
        <p14:creationId xmlns:p14="http://schemas.microsoft.com/office/powerpoint/2010/main" val="240858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49B8F-B767-3D45-9D59-5556ED7F1E96}" type="datetimeFigureOut">
              <a:rPr lang="en-US" smtClean="0"/>
              <a:t>10/30/21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8E95C8-1A72-6348-B340-58434B67088F}" type="slidenum">
              <a:rPr lang="en-US" smtClean="0"/>
              <a:t>‹#›</a:t>
            </a:fld>
            <a:endParaRPr lang="en-US"/>
          </a:p>
        </p:txBody>
      </p:sp>
    </p:spTree>
    <p:extLst>
      <p:ext uri="{BB962C8B-B14F-4D97-AF65-F5344CB8AC3E}">
        <p14:creationId xmlns:p14="http://schemas.microsoft.com/office/powerpoint/2010/main" val="1837161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E449B8F-B767-3D45-9D59-5556ED7F1E96}" type="datetimeFigureOut">
              <a:rPr lang="en-US" smtClean="0"/>
              <a:t>10/30/21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E95C8-1A72-6348-B340-58434B67088F}"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5073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9E449B8F-B767-3D45-9D59-5556ED7F1E96}" type="datetimeFigureOut">
              <a:rPr lang="en-US" smtClean="0"/>
              <a:t>10/30/21</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968E95C8-1A72-6348-B340-58434B67088F}"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146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E449B8F-B767-3D45-9D59-5556ED7F1E96}" type="datetimeFigureOut">
              <a:rPr lang="en-US" smtClean="0"/>
              <a:t>10/30/21</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968E95C8-1A72-6348-B340-58434B67088F}" type="slidenum">
              <a:rPr lang="en-US" smtClean="0"/>
              <a:t>‹#›</a:t>
            </a:fld>
            <a:endParaRPr lang="en-US"/>
          </a:p>
        </p:txBody>
      </p:sp>
    </p:spTree>
    <p:extLst>
      <p:ext uri="{BB962C8B-B14F-4D97-AF65-F5344CB8AC3E}">
        <p14:creationId xmlns:p14="http://schemas.microsoft.com/office/powerpoint/2010/main" val="1890076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verywell.com/sigmund-freud-his-life-work-and-theories-279586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erywell.com/what-is-the-superego-279587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2543"/>
            <a:ext cx="7772400" cy="947457"/>
          </a:xfrm>
        </p:spPr>
        <p:txBody>
          <a:bodyPr>
            <a:normAutofit/>
          </a:bodyPr>
          <a:lstStyle/>
          <a:p>
            <a:r>
              <a:rPr lang="en-US" sz="3200" dirty="0"/>
              <a:t>Freud’s Structure of Personality</a:t>
            </a:r>
          </a:p>
        </p:txBody>
      </p:sp>
      <p:sp>
        <p:nvSpPr>
          <p:cNvPr id="3" name="Subtitle 2"/>
          <p:cNvSpPr>
            <a:spLocks noGrp="1"/>
          </p:cNvSpPr>
          <p:nvPr>
            <p:ph type="subTitle" idx="1"/>
          </p:nvPr>
        </p:nvSpPr>
        <p:spPr>
          <a:xfrm>
            <a:off x="224117" y="1494118"/>
            <a:ext cx="8680823" cy="5080000"/>
          </a:xfrm>
        </p:spPr>
        <p:txBody>
          <a:bodyPr>
            <a:normAutofit/>
          </a:bodyPr>
          <a:lstStyle/>
          <a:p>
            <a:pPr algn="just"/>
            <a:r>
              <a:rPr lang="en-US" dirty="0">
                <a:solidFill>
                  <a:srgbClr val="000000"/>
                </a:solidFill>
              </a:rPr>
              <a:t>According to Freud, personality is complex and in his psychoanalytic theory of personality, it is composed of three elements that work together:</a:t>
            </a:r>
          </a:p>
          <a:p>
            <a:pPr marL="457200" indent="-457200" algn="just">
              <a:buFont typeface="Wingdings" charset="2"/>
              <a:buChar char="§"/>
            </a:pPr>
            <a:r>
              <a:rPr lang="en-US" dirty="0">
                <a:solidFill>
                  <a:srgbClr val="000000"/>
                </a:solidFill>
              </a:rPr>
              <a:t>Id</a:t>
            </a:r>
          </a:p>
          <a:p>
            <a:pPr marL="457200" indent="-457200" algn="just">
              <a:buFont typeface="Wingdings" charset="2"/>
              <a:buChar char="§"/>
            </a:pPr>
            <a:r>
              <a:rPr lang="en-US" dirty="0">
                <a:solidFill>
                  <a:srgbClr val="000000"/>
                </a:solidFill>
              </a:rPr>
              <a:t>Ego </a:t>
            </a:r>
          </a:p>
          <a:p>
            <a:pPr marL="457200" indent="-457200" algn="just">
              <a:buFont typeface="Wingdings" charset="2"/>
              <a:buChar char="§"/>
            </a:pPr>
            <a:r>
              <a:rPr lang="en-US" dirty="0">
                <a:solidFill>
                  <a:srgbClr val="000000"/>
                </a:solidFill>
              </a:rPr>
              <a:t>Superego</a:t>
            </a:r>
          </a:p>
          <a:p>
            <a:pPr algn="just"/>
            <a:r>
              <a:rPr lang="en-US" dirty="0">
                <a:solidFill>
                  <a:srgbClr val="000000"/>
                </a:solidFill>
              </a:rPr>
              <a:t>According to Freud's theory, certain aspects of your personality are more primal and might pressure you to act on your most basic urges. Other parts of your personality work to counteract these urges and strive to make you conform to the demands of reality.</a:t>
            </a:r>
            <a:r>
              <a:rPr lang="en-US" dirty="0"/>
              <a:t> </a:t>
            </a:r>
          </a:p>
          <a:p>
            <a:endParaRPr lang="en-US" dirty="0">
              <a:solidFill>
                <a:schemeClr val="tx1"/>
              </a:solidFill>
              <a:hlinkClick r:id="rId2"/>
            </a:endParaRPr>
          </a:p>
        </p:txBody>
      </p:sp>
    </p:spTree>
    <p:extLst>
      <p:ext uri="{BB962C8B-B14F-4D97-AF65-F5344CB8AC3E}">
        <p14:creationId xmlns:p14="http://schemas.microsoft.com/office/powerpoint/2010/main" val="3191056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117" y="179294"/>
            <a:ext cx="8725647" cy="6514353"/>
          </a:xfrm>
        </p:spPr>
        <p:txBody>
          <a:bodyPr>
            <a:normAutofit/>
          </a:bodyPr>
          <a:lstStyle/>
          <a:p>
            <a:pPr algn="just">
              <a:buFont typeface="Wingdings" pitchFamily="2" charset="2"/>
              <a:buChar char="§"/>
            </a:pPr>
            <a:r>
              <a:rPr lang="en-US" sz="2000" dirty="0"/>
              <a:t>The ego is the mediator – it is in the middle, and if all demands are met, the system maintains its balance of psychic power and the outcome is an adjusted personality. </a:t>
            </a:r>
          </a:p>
          <a:p>
            <a:pPr algn="just">
              <a:buFont typeface="Wingdings" pitchFamily="2" charset="2"/>
              <a:buChar char="§"/>
            </a:pPr>
            <a:endParaRPr lang="en-US" sz="2000" dirty="0"/>
          </a:p>
          <a:p>
            <a:pPr algn="just">
              <a:buFont typeface="Wingdings" pitchFamily="2" charset="2"/>
              <a:buChar char="§"/>
            </a:pPr>
            <a:r>
              <a:rPr lang="en-US" sz="2000" dirty="0"/>
              <a:t>If there is imbalance, the outcome is a maladaptive personality. </a:t>
            </a:r>
          </a:p>
          <a:p>
            <a:pPr algn="just">
              <a:buFont typeface="Wingdings" pitchFamily="2" charset="2"/>
              <a:buChar char="§"/>
            </a:pPr>
            <a:r>
              <a:rPr lang="en-US" sz="2000" dirty="0"/>
              <a:t>For example, with a dominant id, the outcome could be an impulsive person who acts on his/her id impulses and gets into trouble. </a:t>
            </a:r>
          </a:p>
          <a:p>
            <a:pPr algn="just">
              <a:buFont typeface="Wingdings" pitchFamily="2" charset="2"/>
              <a:buChar char="§"/>
            </a:pPr>
            <a:r>
              <a:rPr lang="en-US" sz="2000" dirty="0"/>
              <a:t>With an overactive superego, the outcome might be an extremely moralistic individual. </a:t>
            </a:r>
          </a:p>
          <a:p>
            <a:pPr algn="just">
              <a:buFont typeface="Wingdings" pitchFamily="2" charset="2"/>
              <a:buChar char="§"/>
            </a:pPr>
            <a:r>
              <a:rPr lang="en-US" sz="2000" dirty="0"/>
              <a:t> An overpowering ego could create an individual who is caught up in reality (e.g., extremely rigid and unable to stray from rules or structure), is unable to be spontaneous (e.g., express id impulses), or lacks a personal sense of what is right and wrong.</a:t>
            </a:r>
          </a:p>
        </p:txBody>
      </p:sp>
    </p:spTree>
    <p:extLst>
      <p:ext uri="{BB962C8B-B14F-4D97-AF65-F5344CB8AC3E}">
        <p14:creationId xmlns:p14="http://schemas.microsoft.com/office/powerpoint/2010/main" val="2199109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C1A33-9046-4E49-87F1-6A6FE88EAABC}"/>
              </a:ext>
            </a:extLst>
          </p:cNvPr>
          <p:cNvSpPr>
            <a:spLocks noGrp="1"/>
          </p:cNvSpPr>
          <p:nvPr>
            <p:ph type="title"/>
          </p:nvPr>
        </p:nvSpPr>
        <p:spPr>
          <a:xfrm>
            <a:off x="457200" y="274638"/>
            <a:ext cx="8229600" cy="650648"/>
          </a:xfrm>
        </p:spPr>
        <p:txBody>
          <a:bodyPr>
            <a:normAutofit/>
          </a:bodyPr>
          <a:lstStyle/>
          <a:p>
            <a:pPr algn="ctr"/>
            <a:r>
              <a:rPr lang="en-US" sz="2400" dirty="0"/>
              <a:t>Defense Mechanisms</a:t>
            </a:r>
          </a:p>
        </p:txBody>
      </p:sp>
      <p:sp>
        <p:nvSpPr>
          <p:cNvPr id="3" name="Content Placeholder 2">
            <a:extLst>
              <a:ext uri="{FF2B5EF4-FFF2-40B4-BE49-F238E27FC236}">
                <a16:creationId xmlns:a16="http://schemas.microsoft.com/office/drawing/2014/main" id="{59A60093-1654-374B-808D-8CA999142703}"/>
              </a:ext>
            </a:extLst>
          </p:cNvPr>
          <p:cNvSpPr>
            <a:spLocks noGrp="1"/>
          </p:cNvSpPr>
          <p:nvPr>
            <p:ph idx="1"/>
          </p:nvPr>
        </p:nvSpPr>
        <p:spPr>
          <a:xfrm>
            <a:off x="457200" y="925286"/>
            <a:ext cx="8229600" cy="5200877"/>
          </a:xfrm>
        </p:spPr>
        <p:txBody>
          <a:bodyPr>
            <a:normAutofit/>
          </a:bodyPr>
          <a:lstStyle/>
          <a:p>
            <a:r>
              <a:rPr lang="en-US" sz="2000" dirty="0"/>
              <a:t>The Ego uses defense mechanisms  (psychological defenses) to prevent socially unacceptable impulses from rising into consciousness.</a:t>
            </a:r>
          </a:p>
          <a:p>
            <a:pPr marL="0" indent="0">
              <a:buNone/>
            </a:pPr>
            <a:endParaRPr lang="en-US" sz="2000" dirty="0"/>
          </a:p>
          <a:p>
            <a:r>
              <a:rPr lang="en-US" sz="2000" dirty="0"/>
              <a:t>If it didn’t the darkest sins of our childhoods, primitive demands of our id would be expressed and it would be embarrassing and problematic. </a:t>
            </a:r>
          </a:p>
          <a:p>
            <a:pPr marL="0" indent="0">
              <a:buNone/>
            </a:pPr>
            <a:endParaRPr lang="en-US" sz="2000" dirty="0"/>
          </a:p>
          <a:p>
            <a:r>
              <a:rPr lang="en-US" sz="2000" dirty="0"/>
              <a:t>For example, repression is a defense mechanism and is motivated by forgetting and involves unacceptable wishes, urges and impulses being banished to the unconscious.  </a:t>
            </a:r>
          </a:p>
          <a:p>
            <a:pPr marL="0" indent="0">
              <a:buNone/>
            </a:pPr>
            <a:endParaRPr lang="en-US" sz="2000" dirty="0"/>
          </a:p>
          <a:p>
            <a:r>
              <a:rPr lang="en-US" sz="2000" dirty="0"/>
              <a:t>Repression is the most basic of the defense mechanisms.</a:t>
            </a:r>
          </a:p>
        </p:txBody>
      </p:sp>
    </p:spTree>
    <p:extLst>
      <p:ext uri="{BB962C8B-B14F-4D97-AF65-F5344CB8AC3E}">
        <p14:creationId xmlns:p14="http://schemas.microsoft.com/office/powerpoint/2010/main" val="86401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3920E-91BE-F044-8501-2E410B765B91}"/>
              </a:ext>
            </a:extLst>
          </p:cNvPr>
          <p:cNvSpPr>
            <a:spLocks noGrp="1"/>
          </p:cNvSpPr>
          <p:nvPr>
            <p:ph type="title"/>
          </p:nvPr>
        </p:nvSpPr>
        <p:spPr>
          <a:xfrm>
            <a:off x="457200" y="274638"/>
            <a:ext cx="8229600" cy="694191"/>
          </a:xfrm>
        </p:spPr>
        <p:txBody>
          <a:bodyPr>
            <a:normAutofit/>
          </a:bodyPr>
          <a:lstStyle/>
          <a:p>
            <a:pPr algn="ctr"/>
            <a:r>
              <a:rPr lang="en-US" sz="2400" dirty="0"/>
              <a:t>Types of Defense Mechanisms</a:t>
            </a:r>
          </a:p>
        </p:txBody>
      </p:sp>
      <p:sp>
        <p:nvSpPr>
          <p:cNvPr id="3" name="Content Placeholder 2">
            <a:extLst>
              <a:ext uri="{FF2B5EF4-FFF2-40B4-BE49-F238E27FC236}">
                <a16:creationId xmlns:a16="http://schemas.microsoft.com/office/drawing/2014/main" id="{051E39FA-D366-6A45-ADAA-B755450E7337}"/>
              </a:ext>
            </a:extLst>
          </p:cNvPr>
          <p:cNvSpPr>
            <a:spLocks noGrp="1"/>
          </p:cNvSpPr>
          <p:nvPr>
            <p:ph idx="1"/>
          </p:nvPr>
        </p:nvSpPr>
        <p:spPr>
          <a:xfrm>
            <a:off x="304800" y="731838"/>
            <a:ext cx="8534400" cy="5189991"/>
          </a:xfrm>
        </p:spPr>
        <p:txBody>
          <a:bodyPr>
            <a:normAutofit fontScale="92500" lnSpcReduction="10000"/>
          </a:bodyPr>
          <a:lstStyle/>
          <a:p>
            <a:pPr marL="0" indent="0">
              <a:buNone/>
            </a:pPr>
            <a:endParaRPr lang="en-US" sz="2000" dirty="0"/>
          </a:p>
          <a:p>
            <a:pPr marL="514350" indent="-514350">
              <a:buFont typeface="+mj-lt"/>
              <a:buAutoNum type="arabicParenR"/>
            </a:pPr>
            <a:r>
              <a:rPr lang="en-US" sz="2000" dirty="0"/>
              <a:t>Repression: banishment of unacceptable urges, wishes or impulses to the unconscious mind.</a:t>
            </a:r>
          </a:p>
          <a:p>
            <a:pPr marL="514350" indent="-514350">
              <a:buFont typeface="+mj-lt"/>
              <a:buAutoNum type="arabicParenR"/>
            </a:pPr>
            <a:r>
              <a:rPr lang="en-US" sz="2000" dirty="0"/>
              <a:t>Denial: refusal to accept the reality of a threatening impulse or unsafe behavior.</a:t>
            </a:r>
          </a:p>
          <a:p>
            <a:pPr marL="514350" indent="-514350">
              <a:buFont typeface="+mj-lt"/>
              <a:buAutoNum type="arabicParenR"/>
            </a:pPr>
            <a:r>
              <a:rPr lang="en-US" sz="2000" dirty="0"/>
              <a:t>Rationalization: self-justifications for unacceptable behavior used as a form of self-deception.</a:t>
            </a:r>
          </a:p>
          <a:p>
            <a:pPr marL="514350" indent="-514350">
              <a:buFont typeface="+mj-lt"/>
              <a:buAutoNum type="arabicParenR"/>
            </a:pPr>
            <a:r>
              <a:rPr lang="en-US" sz="2000" dirty="0"/>
              <a:t>Displacement: directing one’s unacceptable impulses toward threatening objects onto safer or less threatening objects.</a:t>
            </a:r>
          </a:p>
          <a:p>
            <a:pPr marL="514350" indent="-514350">
              <a:buFont typeface="+mj-lt"/>
              <a:buAutoNum type="arabicParenR"/>
            </a:pPr>
            <a:r>
              <a:rPr lang="en-US" sz="2000" dirty="0"/>
              <a:t>Projection: attributing one’s own impulses or wishes to another person.</a:t>
            </a:r>
          </a:p>
          <a:p>
            <a:pPr marL="514350" indent="-514350">
              <a:buFont typeface="+mj-lt"/>
              <a:buAutoNum type="arabicParenR"/>
            </a:pPr>
            <a:r>
              <a:rPr lang="en-US" sz="2000" dirty="0"/>
              <a:t>Regression: return of behaviors associated with earlier stages of development, generally during times of stress</a:t>
            </a:r>
          </a:p>
          <a:p>
            <a:pPr marL="514350" indent="-514350">
              <a:buFont typeface="+mj-lt"/>
              <a:buAutoNum type="arabicParenR"/>
            </a:pPr>
            <a:r>
              <a:rPr lang="en-US" sz="2000" dirty="0"/>
              <a:t>Sublimation: channeling one’s own unacceptable impulses into more socially appropriate pursuits or activities.</a:t>
            </a:r>
          </a:p>
        </p:txBody>
      </p:sp>
    </p:spTree>
    <p:extLst>
      <p:ext uri="{BB962C8B-B14F-4D97-AF65-F5344CB8AC3E}">
        <p14:creationId xmlns:p14="http://schemas.microsoft.com/office/powerpoint/2010/main" val="196257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120173-6947-F048-AAA5-49AE61A1453E}"/>
              </a:ext>
            </a:extLst>
          </p:cNvPr>
          <p:cNvSpPr>
            <a:spLocks noGrp="1"/>
          </p:cNvSpPr>
          <p:nvPr>
            <p:ph idx="1"/>
          </p:nvPr>
        </p:nvSpPr>
        <p:spPr>
          <a:xfrm>
            <a:off x="174171" y="152400"/>
            <a:ext cx="8686800" cy="6466114"/>
          </a:xfrm>
        </p:spPr>
        <p:txBody>
          <a:bodyPr>
            <a:normAutofit/>
          </a:bodyPr>
          <a:lstStyle/>
          <a:p>
            <a:pPr>
              <a:buFont typeface="Wingdings" pitchFamily="2" charset="2"/>
              <a:buChar char="§"/>
            </a:pPr>
            <a:r>
              <a:rPr lang="en-US" dirty="0"/>
              <a:t>Freud’s model is called Psychodynamic Theory.</a:t>
            </a:r>
          </a:p>
          <a:p>
            <a:pPr>
              <a:buFont typeface="Wingdings" pitchFamily="2" charset="2"/>
              <a:buChar char="§"/>
            </a:pPr>
            <a:r>
              <a:rPr lang="en-US" dirty="0"/>
              <a:t>It is based on the belief that the roots of psychological problems involve unconscious motives and conflicts traced back to childhood. </a:t>
            </a:r>
          </a:p>
          <a:p>
            <a:pPr>
              <a:buFont typeface="Wingdings" pitchFamily="2" charset="2"/>
              <a:buChar char="§"/>
            </a:pPr>
            <a:r>
              <a:rPr lang="en-US" dirty="0"/>
              <a:t>He extensively studied the unconscious – making it the scientific study of the unconscious.</a:t>
            </a:r>
          </a:p>
          <a:p>
            <a:pPr>
              <a:buFont typeface="Wingdings" pitchFamily="2" charset="2"/>
              <a:buChar char="§"/>
            </a:pPr>
            <a:r>
              <a:rPr lang="en-US" dirty="0"/>
              <a:t>Freud believed unconscious motives and conflicts revolved round primitive sexual and aggressive instincts and the need to keep these primitive impulses out of consciousness.</a:t>
            </a:r>
          </a:p>
          <a:p>
            <a:pPr>
              <a:buFont typeface="Wingdings" pitchFamily="2" charset="2"/>
              <a:buChar char="§"/>
            </a:pPr>
            <a:r>
              <a:rPr lang="en-US" dirty="0"/>
              <a:t>Humans couldn’t be fully aware of their most basic sexual and aggressive urges because they included incestuous and violent impulses. </a:t>
            </a:r>
          </a:p>
          <a:p>
            <a:pPr>
              <a:buFont typeface="Wingdings" pitchFamily="2" charset="2"/>
              <a:buChar char="§"/>
            </a:pPr>
            <a:r>
              <a:rPr lang="en-US" dirty="0"/>
              <a:t>If we were aware – we would be crippled by anxiety.</a:t>
            </a:r>
          </a:p>
          <a:p>
            <a:pPr>
              <a:buFont typeface="Wingdings" pitchFamily="2" charset="2"/>
              <a:buChar char="§"/>
            </a:pPr>
            <a:r>
              <a:rPr lang="en-US" dirty="0"/>
              <a:t>For Freud we develop abnormal behavior patterns which represent symptoms of these dynamic struggles occurring in the unconscious. </a:t>
            </a:r>
          </a:p>
        </p:txBody>
      </p:sp>
    </p:spTree>
    <p:extLst>
      <p:ext uri="{BB962C8B-B14F-4D97-AF65-F5344CB8AC3E}">
        <p14:creationId xmlns:p14="http://schemas.microsoft.com/office/powerpoint/2010/main" val="410780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81EB47-4392-234C-B710-054A5BBBBCD4}"/>
              </a:ext>
            </a:extLst>
          </p:cNvPr>
          <p:cNvSpPr>
            <a:spLocks noGrp="1"/>
          </p:cNvSpPr>
          <p:nvPr>
            <p:ph idx="1"/>
          </p:nvPr>
        </p:nvSpPr>
        <p:spPr>
          <a:xfrm>
            <a:off x="130629" y="163286"/>
            <a:ext cx="8763000" cy="6520543"/>
          </a:xfrm>
        </p:spPr>
        <p:txBody>
          <a:bodyPr/>
          <a:lstStyle/>
          <a:p>
            <a:pPr marL="0" indent="0">
              <a:buNone/>
            </a:pPr>
            <a:endParaRPr lang="en-US" dirty="0"/>
          </a:p>
          <a:p>
            <a:pPr marL="0" indent="0">
              <a:buNone/>
            </a:pPr>
            <a:endParaRPr lang="en-US" dirty="0"/>
          </a:p>
          <a:p>
            <a:pPr marL="0" indent="0">
              <a:buNone/>
            </a:pPr>
            <a:r>
              <a:rPr lang="en-US" dirty="0"/>
              <a:t>A dynamic struggle occurs between the id and ego.</a:t>
            </a:r>
          </a:p>
          <a:p>
            <a:pPr marL="0" indent="0">
              <a:buNone/>
            </a:pPr>
            <a:endParaRPr lang="en-US" dirty="0"/>
          </a:p>
          <a:p>
            <a:pPr marL="0" indent="0">
              <a:buNone/>
            </a:pPr>
            <a:r>
              <a:rPr lang="en-US" dirty="0"/>
              <a:t>Biological drives that are striving for expression (id) are pitted against the ego </a:t>
            </a:r>
            <a:r>
              <a:rPr lang="en-US" dirty="0" err="1"/>
              <a:t>whoich</a:t>
            </a:r>
            <a:r>
              <a:rPr lang="en-US" dirty="0"/>
              <a:t> seeks to restrain them or channel them into more acceptable outlets.</a:t>
            </a:r>
          </a:p>
          <a:p>
            <a:pPr marL="0" indent="0">
              <a:buNone/>
            </a:pPr>
            <a:r>
              <a:rPr lang="en-US" dirty="0"/>
              <a:t>If these conflicts are not resolved, they can result in the development psychological disorders.</a:t>
            </a:r>
          </a:p>
          <a:p>
            <a:pPr marL="0" indent="0">
              <a:buNone/>
            </a:pPr>
            <a:r>
              <a:rPr lang="en-US" dirty="0"/>
              <a:t>According to Freud, we use defense mechanisms to cope with feelings such as anxiety, guilt and shame and this is normal.</a:t>
            </a:r>
          </a:p>
        </p:txBody>
      </p:sp>
    </p:spTree>
    <p:extLst>
      <p:ext uri="{BB962C8B-B14F-4D97-AF65-F5344CB8AC3E}">
        <p14:creationId xmlns:p14="http://schemas.microsoft.com/office/powerpoint/2010/main" val="243008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130630"/>
            <a:ext cx="8606118" cy="6592900"/>
          </a:xfrm>
        </p:spPr>
        <p:txBody>
          <a:bodyPr>
            <a:noAutofit/>
          </a:bodyPr>
          <a:lstStyle/>
          <a:p>
            <a:pPr marL="0" indent="0" algn="ctr">
              <a:buNone/>
            </a:pPr>
            <a:r>
              <a:rPr lang="en-US" sz="2400" dirty="0"/>
              <a:t>The Id</a:t>
            </a:r>
          </a:p>
          <a:p>
            <a:pPr algn="just">
              <a:buFont typeface="Wingdings" charset="2"/>
              <a:buChar char="§"/>
            </a:pPr>
            <a:r>
              <a:rPr lang="en-US" dirty="0"/>
              <a:t>The id is the only component of personality present at birth.</a:t>
            </a:r>
          </a:p>
          <a:p>
            <a:pPr algn="just">
              <a:buFont typeface="Wingdings" charset="2"/>
              <a:buChar char="§"/>
            </a:pPr>
            <a:r>
              <a:rPr lang="en-US" dirty="0"/>
              <a:t>This aspect of personality is entirely unconscious and includes the instinctive and primitive behaviors; sex, aggression, impulses.</a:t>
            </a:r>
          </a:p>
          <a:p>
            <a:pPr algn="just">
              <a:buFont typeface="Wingdings" charset="2"/>
              <a:buChar char="§"/>
            </a:pPr>
            <a:r>
              <a:rPr lang="en-US" dirty="0"/>
              <a:t>According to Freud, the id is the source of all psychic energy, making it the primary component of personality (limitless psychic energy).</a:t>
            </a:r>
          </a:p>
          <a:p>
            <a:pPr algn="just">
              <a:buFont typeface="Wingdings" charset="2"/>
              <a:buChar char="§"/>
            </a:pPr>
            <a:r>
              <a:rPr lang="en-US" dirty="0"/>
              <a:t>The id is driven by the pleasure principle which strives for immediate gratification of all desires, wants and needs. If these needs are blocked, the result is a state of tension or anxiety.</a:t>
            </a:r>
          </a:p>
          <a:p>
            <a:pPr algn="just">
              <a:buFont typeface="Wingdings" charset="2"/>
              <a:buChar char="§"/>
            </a:pPr>
            <a:r>
              <a:rPr lang="en-US" dirty="0"/>
              <a:t>For example, an increase in hunger or thirst should produce an immediate attempt to eat or drink.</a:t>
            </a:r>
          </a:p>
          <a:p>
            <a:pPr algn="just">
              <a:buFont typeface="Wingdings" charset="2"/>
              <a:buChar char="§"/>
            </a:pPr>
            <a:r>
              <a:rPr lang="en-US" dirty="0"/>
              <a:t>The id is very important early in life, because it ensures that an infant's needs are met. If the infant is hungry or uncomfortable, he or she will cry until the demands of the id are satisfied.</a:t>
            </a:r>
          </a:p>
        </p:txBody>
      </p:sp>
    </p:spTree>
    <p:extLst>
      <p:ext uri="{BB962C8B-B14F-4D97-AF65-F5344CB8AC3E}">
        <p14:creationId xmlns:p14="http://schemas.microsoft.com/office/powerpoint/2010/main" val="2784100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DE931-B23B-E040-A6E6-BB8808AC4DC9}"/>
              </a:ext>
            </a:extLst>
          </p:cNvPr>
          <p:cNvSpPr>
            <a:spLocks noGrp="1"/>
          </p:cNvSpPr>
          <p:nvPr>
            <p:ph idx="1"/>
          </p:nvPr>
        </p:nvSpPr>
        <p:spPr>
          <a:xfrm>
            <a:off x="522515" y="228601"/>
            <a:ext cx="8371114" cy="5237746"/>
          </a:xfrm>
        </p:spPr>
        <p:txBody>
          <a:bodyPr/>
          <a:lstStyle/>
          <a:p>
            <a:pPr marL="0" indent="0">
              <a:buNone/>
            </a:pPr>
            <a:r>
              <a:rPr lang="en-US" dirty="0"/>
              <a:t>The Id has two major instincts:</a:t>
            </a:r>
          </a:p>
          <a:p>
            <a:pPr marL="0" indent="0">
              <a:buNone/>
            </a:pPr>
            <a:endParaRPr lang="en-US" dirty="0"/>
          </a:p>
          <a:p>
            <a:pPr marL="0" indent="0">
              <a:buNone/>
            </a:pPr>
            <a:r>
              <a:rPr lang="en-US" dirty="0"/>
              <a:t>Eros: life instincts which motivates people to focus on pleasure seeking behaviors such as sex</a:t>
            </a:r>
          </a:p>
          <a:p>
            <a:pPr marL="0" indent="0">
              <a:buNone/>
            </a:pPr>
            <a:r>
              <a:rPr lang="en-US" dirty="0"/>
              <a:t>Thanatos: death instinct which motivates people to use aggressive urges to hurt or destroy others.</a:t>
            </a:r>
          </a:p>
          <a:p>
            <a:pPr marL="0" indent="0">
              <a:buNone/>
            </a:pPr>
            <a:endParaRPr lang="en-US" dirty="0"/>
          </a:p>
          <a:p>
            <a:pPr marL="0" indent="0">
              <a:buNone/>
            </a:pPr>
            <a:r>
              <a:rPr lang="en-US" dirty="0"/>
              <a:t>The energy for the Id’s instincts comes from the libido</a:t>
            </a:r>
          </a:p>
        </p:txBody>
      </p:sp>
    </p:spTree>
    <p:extLst>
      <p:ext uri="{BB962C8B-B14F-4D97-AF65-F5344CB8AC3E}">
        <p14:creationId xmlns:p14="http://schemas.microsoft.com/office/powerpoint/2010/main" val="174440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175" y="343647"/>
            <a:ext cx="8665883" cy="6200587"/>
          </a:xfrm>
        </p:spPr>
        <p:txBody>
          <a:bodyPr>
            <a:normAutofit/>
          </a:bodyPr>
          <a:lstStyle/>
          <a:p>
            <a:pPr algn="just">
              <a:buFont typeface="Wingdings" charset="2"/>
              <a:buChar char="§"/>
            </a:pPr>
            <a:endParaRPr lang="en-US" dirty="0"/>
          </a:p>
          <a:p>
            <a:pPr algn="just">
              <a:buFont typeface="Wingdings" charset="2"/>
              <a:buChar char="§"/>
            </a:pPr>
            <a:endParaRPr lang="en-US" dirty="0"/>
          </a:p>
          <a:p>
            <a:pPr algn="just">
              <a:buFont typeface="Wingdings" charset="2"/>
              <a:buChar char="§"/>
            </a:pPr>
            <a:r>
              <a:rPr lang="en-US" dirty="0"/>
              <a:t>However, immediately fulfilling these needs is not always realistic or even possible. If we were ruled entirely by the pleasure principle, we might find ourselves grabbing the things that we want out of other people's hands to satisfy our own cravings.</a:t>
            </a:r>
          </a:p>
          <a:p>
            <a:pPr algn="just">
              <a:buFont typeface="Wingdings" charset="2"/>
              <a:buChar char="§"/>
            </a:pPr>
            <a:r>
              <a:rPr lang="en-US" dirty="0"/>
              <a:t>This sort of behavior would be both disruptive and socially unacceptable. According to Freud, the id tries to resolve the tension created by the pleasure principle through the primary process which means forming a mental image of the desired object as a method to satisfy the need. </a:t>
            </a:r>
          </a:p>
          <a:p>
            <a:endParaRPr lang="en-US" dirty="0"/>
          </a:p>
        </p:txBody>
      </p:sp>
    </p:spTree>
    <p:extLst>
      <p:ext uri="{BB962C8B-B14F-4D97-AF65-F5344CB8AC3E}">
        <p14:creationId xmlns:p14="http://schemas.microsoft.com/office/powerpoint/2010/main" val="416428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471" y="164354"/>
            <a:ext cx="8815294" cy="6484470"/>
          </a:xfrm>
        </p:spPr>
        <p:txBody>
          <a:bodyPr>
            <a:normAutofit/>
          </a:bodyPr>
          <a:lstStyle/>
          <a:p>
            <a:pPr marL="0" indent="0" algn="ctr">
              <a:buNone/>
            </a:pPr>
            <a:r>
              <a:rPr lang="en-US" dirty="0"/>
              <a:t>The Ego (driven by reality principle)</a:t>
            </a:r>
          </a:p>
          <a:p>
            <a:pPr marL="0" indent="0">
              <a:buNone/>
            </a:pPr>
            <a:endParaRPr lang="en-US" dirty="0"/>
          </a:p>
          <a:p>
            <a:pPr algn="just">
              <a:buFont typeface="Wingdings" charset="2"/>
              <a:buChar char="§"/>
            </a:pPr>
            <a:r>
              <a:rPr lang="en-US" dirty="0"/>
              <a:t>The ego is the component of personality that is responsible for dealing with reality.</a:t>
            </a:r>
          </a:p>
          <a:p>
            <a:pPr algn="just">
              <a:buFont typeface="Wingdings" charset="2"/>
              <a:buChar char="§"/>
            </a:pPr>
            <a:r>
              <a:rPr lang="en-US" dirty="0"/>
              <a:t>According to Freud, the ego develops from the id and ensures that the impulses of the id can be expressed in a manner acceptable in the real world.</a:t>
            </a:r>
          </a:p>
          <a:p>
            <a:pPr algn="just">
              <a:buFont typeface="Wingdings" charset="2"/>
              <a:buChar char="§"/>
            </a:pPr>
            <a:r>
              <a:rPr lang="en-US" dirty="0"/>
              <a:t>The ego operates based on the reality principle which strives to satisfy the id’s desires in realistic and socially acceptable ways.</a:t>
            </a:r>
          </a:p>
          <a:p>
            <a:pPr algn="just">
              <a:buFont typeface="Wingdings" charset="2"/>
              <a:buChar char="§"/>
            </a:pPr>
            <a:r>
              <a:rPr lang="en-US" dirty="0"/>
              <a:t>The reality principle weighs the costs and benefits of an action before deciding to act or abandon the impulse.</a:t>
            </a:r>
          </a:p>
          <a:p>
            <a:pPr algn="just">
              <a:buFont typeface="Wingdings" charset="2"/>
              <a:buChar char="§"/>
            </a:pPr>
            <a:r>
              <a:rPr lang="en-US" dirty="0"/>
              <a:t>In many cases, the id’s impulses can be satisfied through delayed gratification – where the ego will permit the behavior but only in the appropriate time and place. </a:t>
            </a:r>
          </a:p>
          <a:p>
            <a:pPr marL="0" indent="0">
              <a:buNone/>
            </a:pPr>
            <a:endParaRPr lang="en-US" sz="2400" dirty="0"/>
          </a:p>
        </p:txBody>
      </p:sp>
    </p:spTree>
    <p:extLst>
      <p:ext uri="{BB962C8B-B14F-4D97-AF65-F5344CB8AC3E}">
        <p14:creationId xmlns:p14="http://schemas.microsoft.com/office/powerpoint/2010/main" val="860095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059" y="179294"/>
            <a:ext cx="8770470" cy="6514353"/>
          </a:xfrm>
        </p:spPr>
        <p:txBody>
          <a:bodyPr>
            <a:normAutofit/>
          </a:bodyPr>
          <a:lstStyle/>
          <a:p>
            <a:pPr marL="0" indent="0" algn="ctr">
              <a:buNone/>
            </a:pPr>
            <a:r>
              <a:rPr lang="en-US" dirty="0"/>
              <a:t>The Superego (driven by the morality principle)</a:t>
            </a:r>
          </a:p>
          <a:p>
            <a:pPr algn="just">
              <a:buFont typeface="Wingdings" charset="2"/>
              <a:buChar char="§"/>
            </a:pPr>
            <a:r>
              <a:rPr lang="en-US" dirty="0"/>
              <a:t>The last component of personality to develop is the superego.</a:t>
            </a:r>
          </a:p>
          <a:p>
            <a:pPr algn="just">
              <a:buFont typeface="Wingdings" charset="2"/>
              <a:buChar char="§"/>
            </a:pPr>
            <a:r>
              <a:rPr lang="en-US" dirty="0"/>
              <a:t>The superego is the aspect of personality that holds all of our internalized moral standards and ideals that we acquire from both parents and society - our sense of right and wrong.</a:t>
            </a:r>
          </a:p>
          <a:p>
            <a:pPr algn="just">
              <a:buFont typeface="Wingdings" charset="2"/>
              <a:buChar char="§"/>
            </a:pPr>
            <a:r>
              <a:rPr lang="en-US" dirty="0"/>
              <a:t>The superego provides guidelines for making judgments.</a:t>
            </a:r>
          </a:p>
          <a:p>
            <a:pPr algn="just">
              <a:buFont typeface="Wingdings" charset="2"/>
              <a:buChar char="§"/>
            </a:pPr>
            <a:r>
              <a:rPr lang="en-US" dirty="0"/>
              <a:t>According to Freud, the superego begins to emerge at around age five.</a:t>
            </a:r>
          </a:p>
          <a:p>
            <a:pPr algn="just">
              <a:buFont typeface="Wingdings" charset="2"/>
              <a:buChar char="§"/>
            </a:pPr>
            <a:r>
              <a:rPr lang="en-US" dirty="0"/>
              <a:t>The ego ideal includes rules and standards for good behavior.</a:t>
            </a:r>
          </a:p>
          <a:p>
            <a:pPr algn="just">
              <a:buFont typeface="Wingdings" charset="2"/>
              <a:buChar char="§"/>
            </a:pPr>
            <a:r>
              <a:rPr lang="en-US" dirty="0"/>
              <a:t>Obeying rules leads to feelings of pride, value and accomplishment. </a:t>
            </a:r>
          </a:p>
          <a:p>
            <a:pPr algn="just">
              <a:buFont typeface="Wingdings" charset="2"/>
              <a:buChar char="§"/>
            </a:pPr>
            <a:r>
              <a:rPr lang="en-US" dirty="0"/>
              <a:t>These behaviors are approved by our parents and other authority figures.</a:t>
            </a:r>
          </a:p>
          <a:p>
            <a:pPr algn="just">
              <a:buFont typeface="Wingdings" charset="2"/>
              <a:buChar char="§"/>
            </a:pPr>
            <a:r>
              <a:rPr lang="en-US" dirty="0"/>
              <a:t>The superego acts to perfect and civilize our behavior. It works to suppress all unacceptable urges of the id and struggles to make the ego act on idealistic standards.</a:t>
            </a:r>
          </a:p>
          <a:p>
            <a:endParaRPr lang="en-US" sz="2400" dirty="0"/>
          </a:p>
          <a:p>
            <a:endParaRPr lang="en-US" sz="2400" dirty="0">
              <a:hlinkClick r:id="rId2"/>
            </a:endParaRPr>
          </a:p>
        </p:txBody>
      </p:sp>
    </p:spTree>
    <p:extLst>
      <p:ext uri="{BB962C8B-B14F-4D97-AF65-F5344CB8AC3E}">
        <p14:creationId xmlns:p14="http://schemas.microsoft.com/office/powerpoint/2010/main" val="2012686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5AFA29-5634-4448-A729-DC32FA429C51}"/>
              </a:ext>
            </a:extLst>
          </p:cNvPr>
          <p:cNvSpPr>
            <a:spLocks noGrp="1"/>
          </p:cNvSpPr>
          <p:nvPr>
            <p:ph idx="1"/>
          </p:nvPr>
        </p:nvSpPr>
        <p:spPr>
          <a:xfrm>
            <a:off x="567559" y="173421"/>
            <a:ext cx="8198069" cy="5644055"/>
          </a:xfrm>
        </p:spPr>
        <p:txBody>
          <a:bodyPr/>
          <a:lstStyle/>
          <a:p>
            <a:r>
              <a:rPr lang="en-US" dirty="0"/>
              <a:t>The Superego has two parts</a:t>
            </a:r>
          </a:p>
          <a:p>
            <a:r>
              <a:rPr lang="en-US" dirty="0"/>
              <a:t>Conscience: notion of right and wrong</a:t>
            </a:r>
          </a:p>
          <a:p>
            <a:r>
              <a:rPr lang="en-US" dirty="0"/>
              <a:t>Ego Ideal: How I would really like to be</a:t>
            </a:r>
          </a:p>
          <a:p>
            <a:r>
              <a:rPr lang="en-US" dirty="0"/>
              <a:t>The Superego is partly conscious and unconscious</a:t>
            </a:r>
          </a:p>
          <a:p>
            <a:r>
              <a:rPr lang="en-US" dirty="0"/>
              <a:t>According to Freud, an individual’s feelings, thoughts and behaviors are the result od the interaction of the Id, Superego and the Ego</a:t>
            </a:r>
          </a:p>
          <a:p>
            <a:r>
              <a:rPr lang="en-US" dirty="0"/>
              <a:t>The Id, Ego and Superego are constantly in conflict with one another.</a:t>
            </a:r>
          </a:p>
          <a:p>
            <a:r>
              <a:rPr lang="en-US" dirty="0"/>
              <a:t>This conflict generates anxiety</a:t>
            </a:r>
          </a:p>
          <a:p>
            <a:r>
              <a:rPr lang="en-US" dirty="0"/>
              <a:t>The ego needs to effectively handle the anxiety so we don’t get overwhelmed with anxiety and not be able to function.</a:t>
            </a:r>
          </a:p>
          <a:p>
            <a:r>
              <a:rPr lang="en-US" dirty="0"/>
              <a:t>This is why we use defense mechanisms: to reduce anxiety.</a:t>
            </a:r>
          </a:p>
          <a:p>
            <a:r>
              <a:rPr lang="en-US" dirty="0"/>
              <a:t>Defense Mechanisms allow us to distort our reality.</a:t>
            </a:r>
          </a:p>
        </p:txBody>
      </p:sp>
    </p:spTree>
    <p:extLst>
      <p:ext uri="{BB962C8B-B14F-4D97-AF65-F5344CB8AC3E}">
        <p14:creationId xmlns:p14="http://schemas.microsoft.com/office/powerpoint/2010/main" val="9905621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{3C8E642D-D306-4343-B3C4-7017EC7F5FFA}tf10001119</Template>
  <TotalTime>74</TotalTime>
  <Words>1298</Words>
  <Application>Microsoft Macintosh PowerPoint</Application>
  <PresentationFormat>On-screen Show (4:3)</PresentationFormat>
  <Paragraphs>86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Wingdings</vt:lpstr>
      <vt:lpstr>Gallery</vt:lpstr>
      <vt:lpstr>Freud’s Structure of Personality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Defense Mechanisms</vt:lpstr>
      <vt:lpstr>Types of Defense Mechanisms</vt:lpstr>
    </vt:vector>
  </TitlesOfParts>
  <Company>The Levy Launch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Freud’s Structure of Personality</dc:title>
  <dc:creator>Elijah Levy</dc:creator>
  <cp:lastModifiedBy>Levy, Elijah</cp:lastModifiedBy>
  <cp:revision>13</cp:revision>
  <dcterms:created xsi:type="dcterms:W3CDTF">2016-10-27T04:47:34Z</dcterms:created>
  <dcterms:modified xsi:type="dcterms:W3CDTF">2021-10-31T05:02:59Z</dcterms:modified>
</cp:coreProperties>
</file>