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3"/>
  </p:notesMasterIdLst>
  <p:sldIdLst>
    <p:sldId id="256" r:id="rId2"/>
    <p:sldId id="257" r:id="rId3"/>
    <p:sldId id="266" r:id="rId4"/>
    <p:sldId id="260" r:id="rId5"/>
    <p:sldId id="267" r:id="rId6"/>
    <p:sldId id="268" r:id="rId7"/>
    <p:sldId id="269" r:id="rId8"/>
    <p:sldId id="277" r:id="rId9"/>
    <p:sldId id="272" r:id="rId10"/>
    <p:sldId id="273"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8"/>
    <p:restoredTop sz="94663"/>
  </p:normalViewPr>
  <p:slideViewPr>
    <p:cSldViewPr snapToGrid="0" snapToObjects="1">
      <p:cViewPr varScale="1">
        <p:scale>
          <a:sx n="117" d="100"/>
          <a:sy n="117" d="100"/>
        </p:scale>
        <p:origin x="1320"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5C9A45-9AB2-0841-8EB0-A6CC50CB69D2}" type="datetimeFigureOut">
              <a:rPr lang="en-US" smtClean="0"/>
              <a:t>9/18/19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1A122D-8185-CD42-BBB1-939AE47A6268}" type="slidenum">
              <a:rPr lang="en-US" smtClean="0"/>
              <a:t>‹#›</a:t>
            </a:fld>
            <a:endParaRPr lang="en-US"/>
          </a:p>
        </p:txBody>
      </p:sp>
    </p:spTree>
    <p:extLst>
      <p:ext uri="{BB962C8B-B14F-4D97-AF65-F5344CB8AC3E}">
        <p14:creationId xmlns:p14="http://schemas.microsoft.com/office/powerpoint/2010/main" val="38106833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CC057FC-95B6-4D89-AFDA-ABA33EE921E5}"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96A3A3-94A6-4E5B-AF39-173ACA3E61CC}"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Wednesday, September 18, 2019</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September 18,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September 18, 2019</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CD4847-11EF-4466-A8AD-85CDB7B49118}" type="datetime2">
              <a:rPr lang="en-US" smtClean="0"/>
              <a:t>Wednesday, September 18, 2019</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September 18, 2019</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Wednesday, September 18,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Wednesday, September 18, 2019</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Wednesday, September 18, 2019</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48344" y="1851726"/>
            <a:ext cx="6133415" cy="1129660"/>
          </a:xfrm>
        </p:spPr>
        <p:txBody>
          <a:bodyPr/>
          <a:lstStyle/>
          <a:p>
            <a:r>
              <a:rPr lang="en-US" dirty="0">
                <a:solidFill>
                  <a:schemeClr val="tx1"/>
                </a:solidFill>
                <a:latin typeface="Avenir Book"/>
                <a:cs typeface="Avenir Book"/>
              </a:rPr>
              <a:t>Sleep disorders</a:t>
            </a:r>
          </a:p>
        </p:txBody>
      </p:sp>
      <p:sp>
        <p:nvSpPr>
          <p:cNvPr id="3" name="Subtitle 2"/>
          <p:cNvSpPr>
            <a:spLocks noGrp="1"/>
          </p:cNvSpPr>
          <p:nvPr>
            <p:ph type="subTitle" idx="1"/>
          </p:nvPr>
        </p:nvSpPr>
        <p:spPr>
          <a:xfrm>
            <a:off x="1242851" y="3505200"/>
            <a:ext cx="6400800" cy="2021312"/>
          </a:xfrm>
        </p:spPr>
        <p:txBody>
          <a:bodyPr>
            <a:normAutofit/>
          </a:bodyPr>
          <a:lstStyle/>
          <a:p>
            <a:pPr lvl="1">
              <a:lnSpc>
                <a:spcPct val="90000"/>
              </a:lnSpc>
              <a:defRPr/>
            </a:pPr>
            <a:endParaRPr lang="en-US" sz="2400" dirty="0">
              <a:solidFill>
                <a:schemeClr val="tx1"/>
              </a:solidFill>
              <a:latin typeface="Avenir Book"/>
              <a:cs typeface="Avenir Book"/>
            </a:endParaRPr>
          </a:p>
          <a:p>
            <a:pPr lvl="1">
              <a:lnSpc>
                <a:spcPct val="90000"/>
              </a:lnSpc>
              <a:defRPr/>
            </a:pPr>
            <a:endParaRPr lang="en-US" sz="2400" dirty="0">
              <a:solidFill>
                <a:schemeClr val="tx1"/>
              </a:solidFill>
              <a:latin typeface="Avenir Book"/>
              <a:cs typeface="Avenir Book"/>
            </a:endParaRPr>
          </a:p>
          <a:p>
            <a:pPr algn="ctr"/>
            <a:r>
              <a:rPr lang="en-US" dirty="0">
                <a:solidFill>
                  <a:schemeClr val="tx1"/>
                </a:solidFill>
              </a:rPr>
              <a:t>Dyssomnias and Parasomnias</a:t>
            </a:r>
          </a:p>
        </p:txBody>
      </p:sp>
    </p:spTree>
    <p:extLst>
      <p:ext uri="{BB962C8B-B14F-4D97-AF65-F5344CB8AC3E}">
        <p14:creationId xmlns:p14="http://schemas.microsoft.com/office/powerpoint/2010/main" val="39828713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6167"/>
            <a:ext cx="8229600" cy="5820833"/>
          </a:xfrm>
        </p:spPr>
        <p:txBody>
          <a:bodyPr>
            <a:normAutofit fontScale="92500" lnSpcReduction="20000"/>
          </a:bodyPr>
          <a:lstStyle/>
          <a:p>
            <a:pPr marL="0" indent="0" algn="just">
              <a:buNone/>
            </a:pPr>
            <a:r>
              <a:rPr lang="en-US" sz="2800" dirty="0">
                <a:solidFill>
                  <a:srgbClr val="FF0000"/>
                </a:solidFill>
                <a:latin typeface="Avenir Book"/>
                <a:cs typeface="Avenir Book"/>
              </a:rPr>
              <a:t>What are the types of REM Parasomnias?</a:t>
            </a:r>
          </a:p>
          <a:p>
            <a:pPr marL="0" indent="0" algn="just">
              <a:buNone/>
            </a:pPr>
            <a:endParaRPr lang="en-US" dirty="0">
              <a:latin typeface="Avenir Book"/>
              <a:cs typeface="Avenir Book"/>
            </a:endParaRPr>
          </a:p>
          <a:p>
            <a:pPr marL="0" indent="0" algn="just">
              <a:buNone/>
            </a:pPr>
            <a:r>
              <a:rPr lang="en-US" dirty="0">
                <a:latin typeface="Avenir Book"/>
                <a:cs typeface="Avenir Book"/>
              </a:rPr>
              <a:t>Nightmares: Nightmares are vivid dreams during sleep that can cause feelings of fear, terror, and/or anxiety. </a:t>
            </a:r>
          </a:p>
          <a:p>
            <a:pPr marL="0" indent="0" algn="just">
              <a:buNone/>
            </a:pPr>
            <a:endParaRPr lang="en-US" dirty="0">
              <a:latin typeface="Avenir Book"/>
              <a:cs typeface="Avenir Book"/>
            </a:endParaRPr>
          </a:p>
          <a:p>
            <a:pPr marL="0" indent="0" algn="just">
              <a:buNone/>
            </a:pPr>
            <a:r>
              <a:rPr lang="en-US" dirty="0">
                <a:latin typeface="Avenir Book"/>
                <a:cs typeface="Avenir Book"/>
              </a:rPr>
              <a:t>Usually, the person having a nightmare is abruptly awakened from REM sleep (dreaming sleep) and is able to describe detailed dream content. </a:t>
            </a:r>
          </a:p>
          <a:p>
            <a:pPr marL="0" indent="0" algn="just">
              <a:buNone/>
            </a:pPr>
            <a:endParaRPr lang="en-US" dirty="0">
              <a:latin typeface="Avenir Book"/>
              <a:cs typeface="Avenir Book"/>
            </a:endParaRPr>
          </a:p>
          <a:p>
            <a:pPr marL="0" indent="0" algn="just">
              <a:buNone/>
            </a:pPr>
            <a:r>
              <a:rPr lang="en-US" dirty="0">
                <a:latin typeface="Avenir Book"/>
                <a:cs typeface="Avenir Book"/>
              </a:rPr>
              <a:t>Nightmares tend to occur more frequently in the second half of the sleep period. </a:t>
            </a:r>
          </a:p>
          <a:p>
            <a:pPr marL="0" indent="0" algn="just">
              <a:buNone/>
            </a:pPr>
            <a:r>
              <a:rPr lang="en-US" dirty="0">
                <a:latin typeface="Avenir Book"/>
                <a:cs typeface="Avenir Book"/>
              </a:rPr>
              <a:t>The person having the nightmare frequently has difficulty returning to sleep. </a:t>
            </a:r>
          </a:p>
          <a:p>
            <a:pPr marL="0" indent="0" algn="just">
              <a:buNone/>
            </a:pPr>
            <a:endParaRPr lang="en-US" dirty="0">
              <a:latin typeface="Avenir Book"/>
              <a:cs typeface="Avenir Book"/>
            </a:endParaRPr>
          </a:p>
          <a:p>
            <a:pPr marL="0" indent="0" algn="just">
              <a:buNone/>
            </a:pPr>
            <a:r>
              <a:rPr lang="en-US" dirty="0">
                <a:latin typeface="Avenir Book"/>
                <a:cs typeface="Avenir Book"/>
              </a:rPr>
              <a:t>Nightmares can be caused by many factors including illness, anxiety, any traumatic event such as the loss of a loved one, or negative reactions to a medication. </a:t>
            </a:r>
          </a:p>
          <a:p>
            <a:pPr marL="0" indent="0" algn="just">
              <a:buNone/>
            </a:pPr>
            <a:endParaRPr lang="en-US" dirty="0">
              <a:latin typeface="Avenir Book"/>
              <a:cs typeface="Avenir Book"/>
            </a:endParaRPr>
          </a:p>
          <a:p>
            <a:pPr marL="0" indent="0" algn="just">
              <a:buNone/>
            </a:pPr>
            <a:endParaRPr lang="en-US" dirty="0">
              <a:latin typeface="Avenir Book"/>
              <a:cs typeface="Avenir Book"/>
            </a:endParaRPr>
          </a:p>
        </p:txBody>
      </p:sp>
    </p:spTree>
    <p:extLst>
      <p:ext uri="{BB962C8B-B14F-4D97-AF65-F5344CB8AC3E}">
        <p14:creationId xmlns:p14="http://schemas.microsoft.com/office/powerpoint/2010/main" val="2347061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51" y="762000"/>
            <a:ext cx="8704162" cy="5904214"/>
          </a:xfrm>
        </p:spPr>
        <p:txBody>
          <a:bodyPr>
            <a:normAutofit fontScale="77500" lnSpcReduction="20000"/>
          </a:bodyPr>
          <a:lstStyle/>
          <a:p>
            <a:pPr marL="0" indent="0" algn="ctr">
              <a:buNone/>
            </a:pPr>
            <a:r>
              <a:rPr lang="en-US" sz="2800" dirty="0">
                <a:solidFill>
                  <a:srgbClr val="FF0000"/>
                </a:solidFill>
                <a:latin typeface="Avenir Book"/>
                <a:cs typeface="Avenir Book"/>
              </a:rPr>
              <a:t>Sleep Paralysis </a:t>
            </a:r>
          </a:p>
          <a:p>
            <a:pPr marL="0" indent="0" algn="just">
              <a:buNone/>
            </a:pPr>
            <a:endParaRPr lang="en-US" dirty="0">
              <a:latin typeface="Avenir Book"/>
              <a:cs typeface="Avenir Book"/>
            </a:endParaRPr>
          </a:p>
          <a:p>
            <a:pPr marL="0" indent="0" algn="just">
              <a:buNone/>
            </a:pPr>
            <a:r>
              <a:rPr lang="en-US" dirty="0">
                <a:latin typeface="Avenir Book"/>
                <a:cs typeface="Avenir Book"/>
              </a:rPr>
              <a:t>Sleep paralysis is a sleep disorder where individuals are not able to move the body or limbs, and perhaps not speak when falling asleep or waking up due to their muscles being briefly paralyzed, even though they are awake. </a:t>
            </a:r>
          </a:p>
          <a:p>
            <a:pPr marL="0" indent="0" algn="just">
              <a:buNone/>
            </a:pPr>
            <a:endParaRPr lang="en-US" dirty="0">
              <a:latin typeface="Avenir Book"/>
              <a:cs typeface="Avenir Book"/>
            </a:endParaRPr>
          </a:p>
          <a:p>
            <a:pPr marL="0" indent="0" algn="just">
              <a:buNone/>
            </a:pPr>
            <a:r>
              <a:rPr lang="en-US" dirty="0">
                <a:latin typeface="Avenir Book"/>
                <a:cs typeface="Avenir Book"/>
              </a:rPr>
              <a:t>Episodes last seconds to a few minutes and are distressing, usually causing anxiety or fear.</a:t>
            </a:r>
          </a:p>
          <a:p>
            <a:pPr marL="0" indent="0" algn="just">
              <a:buNone/>
            </a:pPr>
            <a:endParaRPr lang="en-US" dirty="0">
              <a:latin typeface="Avenir Book"/>
              <a:cs typeface="Avenir Book"/>
            </a:endParaRPr>
          </a:p>
          <a:p>
            <a:pPr marL="0" indent="0" algn="just">
              <a:buNone/>
            </a:pPr>
            <a:r>
              <a:rPr lang="en-US" dirty="0">
                <a:latin typeface="Avenir Book"/>
                <a:cs typeface="Avenir Book"/>
              </a:rPr>
              <a:t>Sometimes sleep paralysis runs in families, but the cause of sleep paralysis is not known.</a:t>
            </a:r>
          </a:p>
          <a:p>
            <a:pPr marL="0" indent="0" algn="just">
              <a:buNone/>
            </a:pPr>
            <a:endParaRPr lang="en-US" dirty="0">
              <a:latin typeface="Avenir Book"/>
              <a:cs typeface="Avenir Book"/>
            </a:endParaRPr>
          </a:p>
          <a:p>
            <a:pPr marL="0" indent="0" algn="just">
              <a:buNone/>
            </a:pPr>
            <a:r>
              <a:rPr lang="en-US" dirty="0">
                <a:latin typeface="Avenir Book"/>
                <a:cs typeface="Avenir Book"/>
              </a:rPr>
              <a:t>Stress, jet lag, sleep deprivation can cause it. </a:t>
            </a:r>
          </a:p>
          <a:p>
            <a:pPr marL="0" indent="0" algn="just">
              <a:buNone/>
            </a:pPr>
            <a:endParaRPr lang="en-US" dirty="0">
              <a:latin typeface="Avenir Book"/>
              <a:cs typeface="Avenir Book"/>
            </a:endParaRPr>
          </a:p>
          <a:p>
            <a:pPr marL="0" indent="0" algn="just">
              <a:buNone/>
            </a:pPr>
            <a:r>
              <a:rPr lang="en-US" dirty="0">
                <a:latin typeface="Avenir Book"/>
                <a:cs typeface="Avenir Book"/>
              </a:rPr>
              <a:t>It occurs when the sleeper is not moving smoothly through the stages of sleep.</a:t>
            </a:r>
          </a:p>
          <a:p>
            <a:pPr marL="0" indent="0" algn="just">
              <a:buNone/>
            </a:pPr>
            <a:endParaRPr lang="en-US" dirty="0">
              <a:latin typeface="Avenir Book"/>
              <a:cs typeface="Avenir Book"/>
            </a:endParaRPr>
          </a:p>
          <a:p>
            <a:pPr marL="0" indent="0" algn="just">
              <a:buNone/>
            </a:pPr>
            <a:r>
              <a:rPr lang="en-US" dirty="0">
                <a:latin typeface="Avenir Book"/>
                <a:cs typeface="Avenir Book"/>
              </a:rPr>
              <a:t>Sleep deprivation and irregular sleep-wake schedules can also cause sleep paralysis. </a:t>
            </a:r>
          </a:p>
          <a:p>
            <a:pPr marL="0" indent="0" algn="just">
              <a:buNone/>
            </a:pPr>
            <a:endParaRPr lang="en-US" dirty="0">
              <a:latin typeface="Avenir Book"/>
              <a:cs typeface="Avenir Book"/>
            </a:endParaRPr>
          </a:p>
          <a:p>
            <a:pPr marL="0" indent="0" algn="just">
              <a:buNone/>
            </a:pPr>
            <a:r>
              <a:rPr lang="en-US" dirty="0">
                <a:latin typeface="Avenir Book"/>
                <a:cs typeface="Avenir Book"/>
              </a:rPr>
              <a:t>An episode of sleep paralysis can often be terminated by sound or touch.</a:t>
            </a:r>
          </a:p>
          <a:p>
            <a:pPr marL="0" indent="0" algn="just">
              <a:buNone/>
            </a:pPr>
            <a:endParaRPr lang="en-US" dirty="0">
              <a:latin typeface="Avenir Book"/>
              <a:cs typeface="Avenir Book"/>
            </a:endParaRPr>
          </a:p>
          <a:p>
            <a:pPr marL="0" indent="0" algn="just">
              <a:buNone/>
            </a:pPr>
            <a:endParaRPr lang="en-US" dirty="0">
              <a:latin typeface="Avenir Book"/>
              <a:cs typeface="Avenir Book"/>
            </a:endParaRPr>
          </a:p>
        </p:txBody>
      </p:sp>
    </p:spTree>
    <p:extLst>
      <p:ext uri="{BB962C8B-B14F-4D97-AF65-F5344CB8AC3E}">
        <p14:creationId xmlns:p14="http://schemas.microsoft.com/office/powerpoint/2010/main" val="577128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51" y="687785"/>
            <a:ext cx="8475149" cy="5789216"/>
          </a:xfrm>
        </p:spPr>
        <p:txBody>
          <a:bodyPr>
            <a:normAutofit fontScale="70000" lnSpcReduction="20000"/>
          </a:bodyPr>
          <a:lstStyle/>
          <a:p>
            <a:pPr algn="ctr"/>
            <a:r>
              <a:rPr lang="en-US" sz="3000" dirty="0">
                <a:solidFill>
                  <a:srgbClr val="FF0000"/>
                </a:solidFill>
                <a:latin typeface="Avenir Book"/>
                <a:cs typeface="Avenir Book"/>
              </a:rPr>
              <a:t>Sleep Disorders are divided into two major diagnostic categories:</a:t>
            </a:r>
          </a:p>
          <a:p>
            <a:pPr algn="ctr"/>
            <a:endParaRPr lang="en-US" sz="3000" dirty="0">
              <a:solidFill>
                <a:srgbClr val="FF0000"/>
              </a:solidFill>
              <a:latin typeface="Avenir Book"/>
              <a:cs typeface="Avenir Book"/>
            </a:endParaRPr>
          </a:p>
          <a:p>
            <a:pPr algn="ctr"/>
            <a:r>
              <a:rPr lang="en-US" sz="3000" dirty="0" err="1">
                <a:solidFill>
                  <a:srgbClr val="FF0000"/>
                </a:solidFill>
                <a:latin typeface="Avenir Book"/>
                <a:cs typeface="Avenir Book"/>
              </a:rPr>
              <a:t>Dyssomnias</a:t>
            </a:r>
            <a:r>
              <a:rPr lang="en-US" sz="3000" dirty="0">
                <a:solidFill>
                  <a:srgbClr val="FF0000"/>
                </a:solidFill>
                <a:latin typeface="Avenir Book"/>
                <a:cs typeface="Avenir Book"/>
              </a:rPr>
              <a:t> and </a:t>
            </a:r>
            <a:r>
              <a:rPr lang="en-US" sz="3000" dirty="0" err="1">
                <a:solidFill>
                  <a:srgbClr val="FF0000"/>
                </a:solidFill>
                <a:latin typeface="Avenir Book"/>
                <a:cs typeface="Avenir Book"/>
              </a:rPr>
              <a:t>Parasomnias</a:t>
            </a:r>
            <a:endParaRPr lang="en-US" sz="3000" dirty="0">
              <a:solidFill>
                <a:srgbClr val="FF0000"/>
              </a:solidFill>
              <a:latin typeface="Avenir Book"/>
              <a:cs typeface="Avenir Book"/>
            </a:endParaRPr>
          </a:p>
          <a:p>
            <a:pPr algn="just"/>
            <a:endParaRPr lang="en-US" sz="3200" dirty="0">
              <a:solidFill>
                <a:srgbClr val="006600"/>
              </a:solidFill>
              <a:latin typeface="Avenir Book"/>
              <a:cs typeface="Avenir Book"/>
            </a:endParaRPr>
          </a:p>
          <a:p>
            <a:pPr marL="0" indent="0" algn="just">
              <a:buNone/>
            </a:pPr>
            <a:r>
              <a:rPr lang="en-US" sz="3200" dirty="0">
                <a:latin typeface="Avenir Book"/>
                <a:cs typeface="Avenir Book"/>
              </a:rPr>
              <a:t>Dyssomnias are sleeping disorders that affect a person's ability to get to sleep, stay asleep or might cause excessive sleep.</a:t>
            </a:r>
          </a:p>
          <a:p>
            <a:pPr marL="0" indent="0" algn="just">
              <a:buNone/>
            </a:pPr>
            <a:endParaRPr lang="en-US" sz="3200" dirty="0">
              <a:latin typeface="Avenir Book"/>
              <a:cs typeface="Avenir Book"/>
            </a:endParaRPr>
          </a:p>
          <a:p>
            <a:pPr lvl="1" algn="just">
              <a:buFont typeface="Wingdings" pitchFamily="2" charset="2"/>
              <a:buChar char="§"/>
            </a:pPr>
            <a:r>
              <a:rPr lang="en-US" sz="2300" dirty="0">
                <a:latin typeface="Avenir Book"/>
                <a:cs typeface="Avenir Book"/>
              </a:rPr>
              <a:t>Narcolepsy</a:t>
            </a:r>
          </a:p>
          <a:p>
            <a:pPr lvl="1" algn="just">
              <a:buFont typeface="Wingdings" pitchFamily="2" charset="2"/>
              <a:buChar char="§"/>
            </a:pPr>
            <a:r>
              <a:rPr lang="en-US" sz="2300" dirty="0">
                <a:latin typeface="Avenir Book"/>
                <a:cs typeface="Avenir Book"/>
              </a:rPr>
              <a:t>Hypersomnolence</a:t>
            </a:r>
          </a:p>
          <a:p>
            <a:pPr lvl="1" algn="just">
              <a:buFont typeface="Wingdings" pitchFamily="2" charset="2"/>
              <a:buChar char="§"/>
            </a:pPr>
            <a:r>
              <a:rPr lang="en-US" sz="2300" dirty="0">
                <a:latin typeface="Avenir Book"/>
                <a:cs typeface="Avenir Book"/>
              </a:rPr>
              <a:t>Insomnia</a:t>
            </a:r>
          </a:p>
          <a:p>
            <a:pPr lvl="1" algn="just">
              <a:buFont typeface="Wingdings" pitchFamily="2" charset="2"/>
              <a:buChar char="§"/>
            </a:pPr>
            <a:r>
              <a:rPr lang="en-US" sz="2300" dirty="0">
                <a:latin typeface="Avenir Book"/>
                <a:cs typeface="Avenir Book"/>
              </a:rPr>
              <a:t>Obstructive Sleep Apnea</a:t>
            </a:r>
          </a:p>
          <a:p>
            <a:pPr marL="0" indent="0" algn="just">
              <a:buNone/>
            </a:pPr>
            <a:endParaRPr lang="en-US" sz="3200" dirty="0">
              <a:latin typeface="Avenir Book"/>
              <a:cs typeface="Avenir Book"/>
            </a:endParaRPr>
          </a:p>
          <a:p>
            <a:pPr algn="just"/>
            <a:endParaRPr lang="en-US" sz="3200" dirty="0">
              <a:latin typeface="Avenir Book"/>
              <a:cs typeface="Avenir Book"/>
            </a:endParaRPr>
          </a:p>
          <a:p>
            <a:pPr algn="just"/>
            <a:r>
              <a:rPr lang="en-US" sz="3200" dirty="0">
                <a:latin typeface="Avenir Book"/>
                <a:cs typeface="Avenir Book"/>
              </a:rPr>
              <a:t>Approximately two-thirds of adult suffer from sleep problems, and about 25% of children under the age of 5 have sleep disturbance</a:t>
            </a:r>
          </a:p>
          <a:p>
            <a:endParaRPr lang="en-US" sz="3200" dirty="0">
              <a:solidFill>
                <a:srgbClr val="006600"/>
              </a:solidFill>
              <a:latin typeface="Californian FB" charset="0"/>
            </a:endParaRPr>
          </a:p>
          <a:p>
            <a:endParaRPr lang="en-US" dirty="0"/>
          </a:p>
        </p:txBody>
      </p:sp>
    </p:spTree>
    <p:extLst>
      <p:ext uri="{BB962C8B-B14F-4D97-AF65-F5344CB8AC3E}">
        <p14:creationId xmlns:p14="http://schemas.microsoft.com/office/powerpoint/2010/main" val="10499276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199" y="555518"/>
            <a:ext cx="8665633" cy="6154315"/>
          </a:xfrm>
        </p:spPr>
        <p:txBody>
          <a:bodyPr>
            <a:normAutofit fontScale="55000" lnSpcReduction="20000"/>
          </a:bodyPr>
          <a:lstStyle/>
          <a:p>
            <a:pPr marL="0" indent="0" algn="ctr">
              <a:buNone/>
            </a:pPr>
            <a:r>
              <a:rPr lang="en-US" sz="3200" dirty="0">
                <a:solidFill>
                  <a:srgbClr val="FF0000"/>
                </a:solidFill>
                <a:latin typeface="Avenir Book"/>
                <a:cs typeface="Avenir Book"/>
              </a:rPr>
              <a:t>Description of Dyssomnias</a:t>
            </a:r>
          </a:p>
          <a:p>
            <a:pPr marL="0" indent="0" algn="just">
              <a:buNone/>
            </a:pPr>
            <a:endParaRPr lang="en-US" dirty="0">
              <a:latin typeface="Avenir Book"/>
              <a:cs typeface="Avenir Book"/>
            </a:endParaRPr>
          </a:p>
          <a:p>
            <a:pPr marL="0" indent="0" algn="just">
              <a:buNone/>
            </a:pPr>
            <a:endParaRPr lang="en-US" dirty="0">
              <a:latin typeface="Avenir Book"/>
              <a:cs typeface="Avenir Book"/>
            </a:endParaRPr>
          </a:p>
          <a:p>
            <a:pPr marL="0" indent="0" algn="just">
              <a:buNone/>
            </a:pPr>
            <a:r>
              <a:rPr lang="en-US" dirty="0">
                <a:latin typeface="Avenir Book"/>
                <a:cs typeface="Avenir Book"/>
              </a:rPr>
              <a:t>Narcolepsy - Excessive sleepiness during the day, including sudden sleep attacks; no cure for it; managed with medications and lifestyle changes. </a:t>
            </a:r>
          </a:p>
          <a:p>
            <a:pPr marL="0" indent="0" algn="just">
              <a:buNone/>
            </a:pPr>
            <a:r>
              <a:rPr lang="en-US" dirty="0">
                <a:latin typeface="Avenir Book"/>
                <a:cs typeface="Avenir Book"/>
              </a:rPr>
              <a:t>Causes: it may be genetic; may be autoimmune disease results in deficiency in hypocretin, a neurotransmitter that regulates sleep or orexin which is a chemical the brain needs to stay awake.</a:t>
            </a:r>
          </a:p>
          <a:p>
            <a:pPr marL="0" indent="0" algn="just">
              <a:buNone/>
            </a:pPr>
            <a:endParaRPr lang="en-US" dirty="0">
              <a:latin typeface="Avenir Book"/>
              <a:cs typeface="Avenir Book"/>
            </a:endParaRPr>
          </a:p>
          <a:p>
            <a:pPr marL="0" indent="0" algn="just">
              <a:buNone/>
            </a:pPr>
            <a:endParaRPr lang="en-US" dirty="0">
              <a:latin typeface="Avenir Book"/>
              <a:cs typeface="Avenir Book"/>
            </a:endParaRPr>
          </a:p>
          <a:p>
            <a:pPr marL="0" indent="0" algn="just">
              <a:buNone/>
            </a:pPr>
            <a:r>
              <a:rPr lang="en-US" dirty="0">
                <a:latin typeface="Avenir Book"/>
                <a:cs typeface="Avenir Book"/>
              </a:rPr>
              <a:t>Hypersomnia: excessive sleepiness during the day; difficult to function during the day.</a:t>
            </a:r>
          </a:p>
          <a:p>
            <a:pPr marL="0" indent="0" algn="just">
              <a:buNone/>
            </a:pPr>
            <a:endParaRPr lang="en-US" dirty="0">
              <a:latin typeface="Avenir Book"/>
              <a:cs typeface="Avenir Book"/>
            </a:endParaRPr>
          </a:p>
          <a:p>
            <a:pPr marL="0" indent="0" algn="just">
              <a:buNone/>
            </a:pPr>
            <a:r>
              <a:rPr lang="en-US" dirty="0">
                <a:latin typeface="Avenir Book"/>
                <a:cs typeface="Avenir Book"/>
              </a:rPr>
              <a:t>Insomnia: difficulty falling and staying asleep; you may worry and be anxious  about not falling asleep; treated with medications and therapy</a:t>
            </a:r>
          </a:p>
          <a:p>
            <a:pPr marL="0" indent="0" algn="just">
              <a:buNone/>
            </a:pPr>
            <a:endParaRPr lang="en-US" dirty="0">
              <a:latin typeface="Avenir Book"/>
              <a:cs typeface="Avenir Book"/>
            </a:endParaRPr>
          </a:p>
          <a:p>
            <a:pPr algn="just">
              <a:lnSpc>
                <a:spcPct val="90000"/>
              </a:lnSpc>
            </a:pPr>
            <a:r>
              <a:rPr lang="en-US" dirty="0">
                <a:latin typeface="Avenir Book"/>
                <a:cs typeface="Avenir Book"/>
              </a:rPr>
              <a:t>10% of the population experience insomnia at sometime and is often associated with anxiety or depression.</a:t>
            </a:r>
          </a:p>
          <a:p>
            <a:pPr algn="just">
              <a:lnSpc>
                <a:spcPct val="90000"/>
              </a:lnSpc>
            </a:pPr>
            <a:endParaRPr lang="en-US" dirty="0">
              <a:latin typeface="Avenir Book"/>
              <a:cs typeface="Avenir Book"/>
            </a:endParaRPr>
          </a:p>
          <a:p>
            <a:pPr algn="just">
              <a:lnSpc>
                <a:spcPct val="90000"/>
              </a:lnSpc>
            </a:pPr>
            <a:r>
              <a:rPr lang="en-US" dirty="0">
                <a:latin typeface="Avenir Book"/>
                <a:cs typeface="Avenir Book"/>
              </a:rPr>
              <a:t>People with insomnia may actually sleep as much as the norm, but quality of sleep tends to be poor and they don</a:t>
            </a:r>
            <a:r>
              <a:rPr lang="ja-JP" altLang="en-US">
                <a:latin typeface="Avenir Book"/>
                <a:cs typeface="Avenir Book"/>
              </a:rPr>
              <a:t>’</a:t>
            </a:r>
            <a:r>
              <a:rPr lang="en-US" altLang="ja-JP" dirty="0">
                <a:latin typeface="Avenir Book"/>
                <a:cs typeface="Avenir Book"/>
              </a:rPr>
              <a:t>t feel rested </a:t>
            </a:r>
            <a:endParaRPr lang="en-US" dirty="0">
              <a:latin typeface="Avenir Book"/>
              <a:cs typeface="Avenir Book"/>
            </a:endParaRPr>
          </a:p>
          <a:p>
            <a:pPr marL="0" indent="0" algn="just">
              <a:buNone/>
            </a:pPr>
            <a:endParaRPr lang="en-US" dirty="0">
              <a:latin typeface="Avenir Book"/>
              <a:cs typeface="Avenir Book"/>
            </a:endParaRPr>
          </a:p>
          <a:p>
            <a:pPr marL="0" indent="0" algn="just">
              <a:buNone/>
            </a:pPr>
            <a:endParaRPr lang="en-US" dirty="0">
              <a:latin typeface="Avenir Book"/>
              <a:cs typeface="Avenir Book"/>
            </a:endParaRPr>
          </a:p>
          <a:p>
            <a:pPr marL="0" indent="0" algn="just">
              <a:buNone/>
            </a:pPr>
            <a:r>
              <a:rPr lang="en-US" dirty="0">
                <a:latin typeface="Avenir Book"/>
                <a:cs typeface="Avenir Book"/>
              </a:rPr>
              <a:t>Obstructive Sleep Apnea: poor airway collapsing during sleep; causes pauses in breathing which leads to snoring and interrupted sleep</a:t>
            </a:r>
          </a:p>
          <a:p>
            <a:pPr marL="0" indent="0" algn="just">
              <a:buNone/>
            </a:pPr>
            <a:endParaRPr lang="en-US" dirty="0">
              <a:latin typeface="Avenir Book"/>
              <a:cs typeface="Avenir Book"/>
            </a:endParaRPr>
          </a:p>
          <a:p>
            <a:pPr marL="0" indent="0" algn="just">
              <a:buNone/>
            </a:pPr>
            <a:r>
              <a:rPr lang="en-US" dirty="0">
                <a:latin typeface="Avenir Book"/>
                <a:cs typeface="Avenir Book"/>
              </a:rPr>
              <a:t>Sleep apnea causes airflow into the lungs stop for at least 15 seconds.</a:t>
            </a:r>
          </a:p>
          <a:p>
            <a:pPr algn="just">
              <a:lnSpc>
                <a:spcPct val="90000"/>
              </a:lnSpc>
            </a:pPr>
            <a:endParaRPr lang="en-US" dirty="0">
              <a:latin typeface="Avenir Book"/>
              <a:cs typeface="Avenir Book"/>
            </a:endParaRPr>
          </a:p>
          <a:p>
            <a:pPr lvl="1">
              <a:lnSpc>
                <a:spcPct val="90000"/>
              </a:lnSpc>
            </a:pPr>
            <a:r>
              <a:rPr lang="en-US" sz="2200" dirty="0">
                <a:latin typeface="Avenir Book"/>
                <a:cs typeface="Avenir Book"/>
              </a:rPr>
              <a:t>The sleeper stops breathing, chokes, then wakens briefly. </a:t>
            </a:r>
          </a:p>
          <a:p>
            <a:pPr lvl="1">
              <a:lnSpc>
                <a:spcPct val="90000"/>
              </a:lnSpc>
            </a:pPr>
            <a:endParaRPr lang="en-US" sz="2200" dirty="0">
              <a:latin typeface="Avenir Book"/>
              <a:cs typeface="Avenir Book"/>
            </a:endParaRPr>
          </a:p>
          <a:p>
            <a:pPr lvl="1">
              <a:lnSpc>
                <a:spcPct val="90000"/>
              </a:lnSpc>
            </a:pPr>
            <a:r>
              <a:rPr lang="en-US" sz="2200" dirty="0">
                <a:latin typeface="Avenir Book"/>
                <a:cs typeface="Avenir Book"/>
              </a:rPr>
              <a:t>Rather than choking awake, some choke and die </a:t>
            </a:r>
          </a:p>
          <a:p>
            <a:pPr>
              <a:lnSpc>
                <a:spcPct val="90000"/>
              </a:lnSpc>
            </a:pPr>
            <a:endParaRPr lang="en-US" sz="2200" dirty="0">
              <a:latin typeface="Avenir Book"/>
              <a:cs typeface="Avenir Book"/>
            </a:endParaRPr>
          </a:p>
          <a:p>
            <a:pPr lvl="1">
              <a:lnSpc>
                <a:spcPct val="90000"/>
              </a:lnSpc>
            </a:pPr>
            <a:r>
              <a:rPr lang="en-US" sz="2200" dirty="0">
                <a:latin typeface="Avenir Book"/>
                <a:cs typeface="Avenir Book"/>
              </a:rPr>
              <a:t>People with this disorder can have as many as 100 episodes per night</a:t>
            </a:r>
            <a:r>
              <a:rPr lang="en-US" sz="2200" dirty="0">
                <a:latin typeface="Californian FB" charset="0"/>
              </a:rPr>
              <a:t>.</a:t>
            </a:r>
          </a:p>
          <a:p>
            <a:pPr marL="0" indent="0" algn="just">
              <a:buNone/>
            </a:pPr>
            <a:endParaRPr lang="en-US" dirty="0">
              <a:latin typeface="Avenir Book"/>
              <a:cs typeface="Avenir Book"/>
            </a:endParaRPr>
          </a:p>
          <a:p>
            <a:pPr marL="0" indent="0" algn="just">
              <a:buNone/>
            </a:pPr>
            <a:endParaRPr lang="en-US" dirty="0">
              <a:latin typeface="Avenir Book"/>
              <a:cs typeface="Avenir Book"/>
            </a:endParaRPr>
          </a:p>
          <a:p>
            <a:pPr marL="0" indent="0" algn="just">
              <a:buNone/>
            </a:pPr>
            <a:endParaRPr lang="en-US" dirty="0">
              <a:latin typeface="Avenir Book"/>
              <a:cs typeface="Avenir Book"/>
            </a:endParaRPr>
          </a:p>
          <a:p>
            <a:pPr marL="0" indent="0">
              <a:buNone/>
            </a:pPr>
            <a:endParaRPr lang="en-US" dirty="0"/>
          </a:p>
        </p:txBody>
      </p:sp>
    </p:spTree>
    <p:extLst>
      <p:ext uri="{BB962C8B-B14F-4D97-AF65-F5344CB8AC3E}">
        <p14:creationId xmlns:p14="http://schemas.microsoft.com/office/powerpoint/2010/main" val="2434837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1677"/>
            <a:ext cx="8229600" cy="5875323"/>
          </a:xfrm>
        </p:spPr>
        <p:txBody>
          <a:bodyPr>
            <a:normAutofit fontScale="92500" lnSpcReduction="10000"/>
          </a:bodyPr>
          <a:lstStyle/>
          <a:p>
            <a:pPr algn="ctr"/>
            <a:r>
              <a:rPr lang="en-US" sz="3200" dirty="0">
                <a:solidFill>
                  <a:srgbClr val="FF0000"/>
                </a:solidFill>
                <a:latin typeface="Avenir Book"/>
                <a:cs typeface="Avenir Book"/>
              </a:rPr>
              <a:t>Consequences of Sleep Apnea</a:t>
            </a:r>
          </a:p>
          <a:p>
            <a:pPr algn="just"/>
            <a:endParaRPr lang="en-US" sz="2200" dirty="0">
              <a:latin typeface="Avenir Book"/>
              <a:cs typeface="Avenir Book"/>
            </a:endParaRPr>
          </a:p>
          <a:p>
            <a:pPr algn="just">
              <a:lnSpc>
                <a:spcPct val="90000"/>
              </a:lnSpc>
            </a:pPr>
            <a:r>
              <a:rPr lang="en-US" sz="2200" dirty="0">
                <a:latin typeface="Avenir Book"/>
                <a:cs typeface="Avenir Book"/>
              </a:rPr>
              <a:t>People with sleep apnea get </a:t>
            </a:r>
            <a:r>
              <a:rPr lang="en-US" sz="2200" u="sng" dirty="0">
                <a:latin typeface="Avenir Book"/>
                <a:cs typeface="Avenir Book"/>
              </a:rPr>
              <a:t>poor-quality </a:t>
            </a:r>
            <a:r>
              <a:rPr lang="en-US" sz="2200" dirty="0">
                <a:latin typeface="Avenir Book"/>
                <a:cs typeface="Avenir Book"/>
              </a:rPr>
              <a:t>sleep and feel extremely sleepy during the day.</a:t>
            </a:r>
          </a:p>
          <a:p>
            <a:pPr algn="just">
              <a:lnSpc>
                <a:spcPct val="90000"/>
              </a:lnSpc>
            </a:pPr>
            <a:endParaRPr lang="en-US" sz="2200" dirty="0">
              <a:latin typeface="Avenir Book"/>
              <a:cs typeface="Avenir Book"/>
            </a:endParaRPr>
          </a:p>
          <a:p>
            <a:pPr algn="just">
              <a:lnSpc>
                <a:spcPct val="90000"/>
              </a:lnSpc>
            </a:pPr>
            <a:r>
              <a:rPr lang="en-US" sz="2200" dirty="0">
                <a:latin typeface="Avenir Book"/>
                <a:cs typeface="Avenir Book"/>
              </a:rPr>
              <a:t>The person may have:</a:t>
            </a:r>
          </a:p>
          <a:p>
            <a:pPr algn="just">
              <a:lnSpc>
                <a:spcPct val="90000"/>
              </a:lnSpc>
            </a:pPr>
            <a:endParaRPr lang="en-US" sz="2200" dirty="0">
              <a:latin typeface="Avenir Book"/>
              <a:cs typeface="Avenir Book"/>
            </a:endParaRPr>
          </a:p>
          <a:p>
            <a:pPr lvl="1" algn="just">
              <a:lnSpc>
                <a:spcPct val="90000"/>
              </a:lnSpc>
            </a:pPr>
            <a:r>
              <a:rPr lang="en-US" sz="2200" dirty="0">
                <a:latin typeface="Avenir Book"/>
                <a:cs typeface="Avenir Book"/>
              </a:rPr>
              <a:t>Memory loss</a:t>
            </a:r>
          </a:p>
          <a:p>
            <a:pPr lvl="1" algn="just">
              <a:lnSpc>
                <a:spcPct val="90000"/>
              </a:lnSpc>
            </a:pPr>
            <a:r>
              <a:rPr lang="en-US" sz="2200" dirty="0">
                <a:latin typeface="Avenir Book"/>
                <a:cs typeface="Avenir Book"/>
              </a:rPr>
              <a:t>Suffer from severe headaches or work-related accidents.</a:t>
            </a:r>
            <a:endParaRPr lang="en-US" sz="2200" dirty="0">
              <a:solidFill>
                <a:srgbClr val="FFFF00"/>
              </a:solidFill>
              <a:latin typeface="Avenir Book"/>
              <a:cs typeface="Avenir Book"/>
            </a:endParaRPr>
          </a:p>
          <a:p>
            <a:pPr algn="just">
              <a:lnSpc>
                <a:spcPct val="90000"/>
              </a:lnSpc>
            </a:pPr>
            <a:endParaRPr lang="en-US" sz="2200" dirty="0">
              <a:latin typeface="Avenir Book"/>
              <a:cs typeface="Avenir Book"/>
            </a:endParaRPr>
          </a:p>
          <a:p>
            <a:pPr algn="just">
              <a:lnSpc>
                <a:spcPct val="90000"/>
              </a:lnSpc>
            </a:pPr>
            <a:r>
              <a:rPr lang="en-US" sz="2200" dirty="0">
                <a:latin typeface="Avenir Book"/>
                <a:cs typeface="Avenir Book"/>
              </a:rPr>
              <a:t>Sleep apnea may also lead to high blood pressure, heart disease, heart attack, and stroke. </a:t>
            </a:r>
          </a:p>
          <a:p>
            <a:pPr algn="just">
              <a:lnSpc>
                <a:spcPct val="90000"/>
              </a:lnSpc>
            </a:pPr>
            <a:endParaRPr lang="en-US" sz="2200" dirty="0">
              <a:latin typeface="Avenir Book"/>
              <a:cs typeface="Avenir Book"/>
            </a:endParaRPr>
          </a:p>
          <a:p>
            <a:pPr algn="just"/>
            <a:r>
              <a:rPr lang="en-US" sz="2200" dirty="0">
                <a:latin typeface="Avenir Book"/>
                <a:cs typeface="Avenir Book"/>
              </a:rPr>
              <a:t>This disorder is fairly common, 33% of the population experience symptoms of sleep apnea. </a:t>
            </a:r>
          </a:p>
          <a:p>
            <a:pPr algn="just"/>
            <a:endParaRPr lang="en-US" sz="2200" dirty="0">
              <a:latin typeface="Avenir Book"/>
              <a:cs typeface="Avenir Book"/>
            </a:endParaRPr>
          </a:p>
          <a:p>
            <a:pPr algn="just"/>
            <a:r>
              <a:rPr lang="en-US" sz="2200" dirty="0">
                <a:latin typeface="Avenir Book"/>
                <a:cs typeface="Avenir Book"/>
              </a:rPr>
              <a:t>Middle-aged, overweight men are at risk, but even children can have this disorder.</a:t>
            </a:r>
          </a:p>
          <a:p>
            <a:pPr>
              <a:lnSpc>
                <a:spcPct val="90000"/>
              </a:lnSpc>
            </a:pPr>
            <a:endParaRPr lang="en-US" dirty="0"/>
          </a:p>
        </p:txBody>
      </p:sp>
    </p:spTree>
    <p:extLst>
      <p:ext uri="{BB962C8B-B14F-4D97-AF65-F5344CB8AC3E}">
        <p14:creationId xmlns:p14="http://schemas.microsoft.com/office/powerpoint/2010/main" val="692067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5167" y="804333"/>
            <a:ext cx="8678333" cy="5884334"/>
          </a:xfrm>
        </p:spPr>
        <p:txBody>
          <a:bodyPr>
            <a:normAutofit/>
          </a:bodyPr>
          <a:lstStyle/>
          <a:p>
            <a:pPr marL="0" indent="0" algn="ctr">
              <a:buNone/>
            </a:pPr>
            <a:r>
              <a:rPr lang="en-US" sz="3200" dirty="0">
                <a:solidFill>
                  <a:srgbClr val="FF0000"/>
                </a:solidFill>
                <a:latin typeface="Avenir Book"/>
                <a:cs typeface="Avenir Book"/>
              </a:rPr>
              <a:t>Causes of </a:t>
            </a:r>
            <a:r>
              <a:rPr lang="en-US" sz="3200" dirty="0" err="1">
                <a:solidFill>
                  <a:srgbClr val="FF0000"/>
                </a:solidFill>
                <a:latin typeface="Avenir Book"/>
                <a:cs typeface="Avenir Book"/>
              </a:rPr>
              <a:t>Dyssomnias</a:t>
            </a:r>
            <a:r>
              <a:rPr lang="en-US" sz="3200" dirty="0">
                <a:solidFill>
                  <a:srgbClr val="FF0000"/>
                </a:solidFill>
                <a:latin typeface="Avenir Book"/>
                <a:cs typeface="Avenir Book"/>
              </a:rPr>
              <a:t> </a:t>
            </a:r>
          </a:p>
          <a:p>
            <a:pPr marL="0" indent="0">
              <a:buNone/>
            </a:pPr>
            <a:endParaRPr lang="en-US" dirty="0">
              <a:latin typeface="Avenir Book"/>
              <a:cs typeface="Avenir Book"/>
            </a:endParaRPr>
          </a:p>
          <a:p>
            <a:pPr marL="0" indent="0">
              <a:buNone/>
            </a:pPr>
            <a:r>
              <a:rPr lang="en-US" dirty="0">
                <a:latin typeface="Avenir Book"/>
                <a:cs typeface="Avenir Book"/>
              </a:rPr>
              <a:t>There are many causes of </a:t>
            </a:r>
            <a:r>
              <a:rPr lang="en-US" dirty="0" err="1">
                <a:latin typeface="Avenir Book"/>
                <a:cs typeface="Avenir Book"/>
              </a:rPr>
              <a:t>dyssomnias</a:t>
            </a:r>
            <a:r>
              <a:rPr lang="en-US" dirty="0">
                <a:latin typeface="Avenir Book"/>
                <a:cs typeface="Avenir Book"/>
              </a:rPr>
              <a:t>, both physical and psychological. </a:t>
            </a:r>
          </a:p>
          <a:p>
            <a:pPr marL="0" indent="0">
              <a:buNone/>
            </a:pPr>
            <a:endParaRPr lang="en-US" dirty="0">
              <a:latin typeface="Avenir Book"/>
              <a:cs typeface="Avenir Book"/>
            </a:endParaRPr>
          </a:p>
          <a:p>
            <a:pPr marL="0" indent="0">
              <a:buNone/>
            </a:pPr>
            <a:r>
              <a:rPr lang="en-US" dirty="0">
                <a:latin typeface="Avenir Book"/>
                <a:cs typeface="Avenir Book"/>
              </a:rPr>
              <a:t>Some of the physical reasons these sleep disturbances may occur include too much sleep during the day, too much physical activity, aging, and several more. </a:t>
            </a:r>
          </a:p>
          <a:p>
            <a:pPr marL="0" indent="0">
              <a:buNone/>
            </a:pPr>
            <a:endParaRPr lang="en-US" dirty="0">
              <a:latin typeface="Avenir Book"/>
              <a:cs typeface="Avenir Book"/>
            </a:endParaRPr>
          </a:p>
          <a:p>
            <a:pPr marL="0" indent="0">
              <a:buNone/>
            </a:pPr>
            <a:r>
              <a:rPr lang="en-US" dirty="0">
                <a:latin typeface="Avenir Book"/>
                <a:cs typeface="Avenir Book"/>
              </a:rPr>
              <a:t>Stress, depression, substance use, nicotine, shift work schedules, not getting enough bright light exposure during waking hours, overactive thyroid, starting new medication and several other mental factors may play a role in this disorder developing. </a:t>
            </a:r>
          </a:p>
          <a:p>
            <a:pPr marL="0" indent="0">
              <a:buNone/>
            </a:pPr>
            <a:endParaRPr lang="en-US" dirty="0">
              <a:latin typeface="Avenir Book"/>
              <a:cs typeface="Avenir Book"/>
            </a:endParaRPr>
          </a:p>
        </p:txBody>
      </p:sp>
    </p:spTree>
    <p:extLst>
      <p:ext uri="{BB962C8B-B14F-4D97-AF65-F5344CB8AC3E}">
        <p14:creationId xmlns:p14="http://schemas.microsoft.com/office/powerpoint/2010/main" val="4172181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651" y="635000"/>
            <a:ext cx="8677706" cy="5842000"/>
          </a:xfrm>
        </p:spPr>
        <p:txBody>
          <a:bodyPr>
            <a:normAutofit fontScale="92500" lnSpcReduction="10000"/>
          </a:bodyPr>
          <a:lstStyle/>
          <a:p>
            <a:pPr marL="0" indent="0" algn="ctr">
              <a:buNone/>
            </a:pPr>
            <a:r>
              <a:rPr lang="en-US" sz="2800" dirty="0" err="1">
                <a:solidFill>
                  <a:srgbClr val="FF0000"/>
                </a:solidFill>
                <a:latin typeface="Avenir Book"/>
                <a:cs typeface="Avenir Book"/>
              </a:rPr>
              <a:t>Parasomnias</a:t>
            </a:r>
            <a:endParaRPr lang="en-US" sz="2800" dirty="0">
              <a:solidFill>
                <a:srgbClr val="FF0000"/>
              </a:solidFill>
              <a:latin typeface="Avenir Book"/>
              <a:cs typeface="Avenir Book"/>
            </a:endParaRPr>
          </a:p>
          <a:p>
            <a:pPr marL="0" indent="0" algn="just">
              <a:buNone/>
            </a:pPr>
            <a:endParaRPr lang="en-US" dirty="0">
              <a:latin typeface="Avenir Book"/>
              <a:cs typeface="Avenir Book"/>
            </a:endParaRPr>
          </a:p>
          <a:p>
            <a:pPr marL="0" indent="0" algn="just">
              <a:buNone/>
            </a:pPr>
            <a:r>
              <a:rPr lang="en-US" dirty="0" err="1">
                <a:latin typeface="Avenir Book"/>
                <a:cs typeface="Avenir Book"/>
              </a:rPr>
              <a:t>Parasomnias</a:t>
            </a:r>
            <a:r>
              <a:rPr lang="en-US" dirty="0">
                <a:latin typeface="Avenir Book"/>
                <a:cs typeface="Avenir Book"/>
              </a:rPr>
              <a:t> are disruptive sleep-related disorders that can occur during arousals from REM sleep or partial arousals from NREM sleep. </a:t>
            </a:r>
          </a:p>
          <a:p>
            <a:pPr marL="0" indent="0" algn="just">
              <a:buNone/>
            </a:pPr>
            <a:endParaRPr lang="en-US" dirty="0">
              <a:latin typeface="Avenir Book"/>
              <a:cs typeface="Avenir Book"/>
            </a:endParaRPr>
          </a:p>
          <a:p>
            <a:pPr marL="0" indent="0" algn="just">
              <a:buNone/>
            </a:pPr>
            <a:r>
              <a:rPr lang="en-US" dirty="0">
                <a:latin typeface="Avenir Book"/>
                <a:cs typeface="Avenir Book"/>
              </a:rPr>
              <a:t>Types:</a:t>
            </a:r>
          </a:p>
          <a:p>
            <a:pPr marL="0" indent="0" algn="just">
              <a:buNone/>
            </a:pPr>
            <a:endParaRPr lang="en-US" dirty="0">
              <a:latin typeface="Avenir Book"/>
              <a:cs typeface="Avenir Book"/>
            </a:endParaRPr>
          </a:p>
          <a:p>
            <a:pPr marL="0" indent="0" algn="just">
              <a:buNone/>
            </a:pPr>
            <a:r>
              <a:rPr lang="en-US" dirty="0">
                <a:latin typeface="Avenir Book"/>
                <a:cs typeface="Avenir Book"/>
              </a:rPr>
              <a:t>Somnambulism (sleepwalking; affects 4% of people)</a:t>
            </a:r>
          </a:p>
          <a:p>
            <a:pPr marL="0" indent="0" algn="just">
              <a:buNone/>
            </a:pPr>
            <a:r>
              <a:rPr lang="en-US" dirty="0">
                <a:latin typeface="Avenir Book"/>
                <a:cs typeface="Avenir Book"/>
              </a:rPr>
              <a:t>Nightmares</a:t>
            </a:r>
          </a:p>
          <a:p>
            <a:pPr marL="0" indent="0" algn="just">
              <a:buNone/>
            </a:pPr>
            <a:r>
              <a:rPr lang="en-US" dirty="0">
                <a:latin typeface="Avenir Book"/>
                <a:cs typeface="Avenir Book"/>
              </a:rPr>
              <a:t>Night Terrors</a:t>
            </a:r>
          </a:p>
          <a:p>
            <a:pPr marL="0" indent="0" algn="just">
              <a:buNone/>
            </a:pPr>
            <a:r>
              <a:rPr lang="en-US" dirty="0">
                <a:latin typeface="Avenir Book"/>
                <a:cs typeface="Avenir Book"/>
              </a:rPr>
              <a:t>Teeth Grinding</a:t>
            </a:r>
          </a:p>
          <a:p>
            <a:pPr marL="0" indent="0" algn="just">
              <a:buNone/>
            </a:pPr>
            <a:r>
              <a:rPr lang="en-US" dirty="0">
                <a:latin typeface="Avenir Book"/>
                <a:cs typeface="Avenir Book"/>
              </a:rPr>
              <a:t> </a:t>
            </a:r>
          </a:p>
          <a:p>
            <a:pPr marL="0" indent="0" algn="just">
              <a:buNone/>
            </a:pPr>
            <a:r>
              <a:rPr lang="en-US" dirty="0">
                <a:latin typeface="Avenir Book"/>
                <a:cs typeface="Avenir Book"/>
              </a:rPr>
              <a:t>Secondary parasomnias are disorders of other organ systems that arise during sleep such as having seizures, arrhythmias (abnormal heart rhythm)</a:t>
            </a:r>
          </a:p>
          <a:p>
            <a:pPr marL="0" indent="0" algn="just">
              <a:buNone/>
            </a:pPr>
            <a:endParaRPr lang="en-US" dirty="0">
              <a:latin typeface="Avenir Book"/>
              <a:cs typeface="Avenir Book"/>
            </a:endParaRPr>
          </a:p>
          <a:p>
            <a:pPr marL="0" indent="0" algn="just">
              <a:buNone/>
            </a:pPr>
            <a:endParaRPr lang="en-US" dirty="0">
              <a:latin typeface="Avenir Book"/>
              <a:cs typeface="Avenir Book"/>
            </a:endParaRPr>
          </a:p>
        </p:txBody>
      </p:sp>
    </p:spTree>
    <p:extLst>
      <p:ext uri="{BB962C8B-B14F-4D97-AF65-F5344CB8AC3E}">
        <p14:creationId xmlns:p14="http://schemas.microsoft.com/office/powerpoint/2010/main" val="3417659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333" y="592667"/>
            <a:ext cx="8593667" cy="6117166"/>
          </a:xfrm>
        </p:spPr>
        <p:txBody>
          <a:bodyPr>
            <a:normAutofit fontScale="92500" lnSpcReduction="20000"/>
          </a:bodyPr>
          <a:lstStyle/>
          <a:p>
            <a:pPr algn="ctr"/>
            <a:r>
              <a:rPr lang="en-US" sz="3000" dirty="0">
                <a:solidFill>
                  <a:srgbClr val="FF0000"/>
                </a:solidFill>
                <a:latin typeface="Avenir Book"/>
                <a:cs typeface="Avenir Book"/>
              </a:rPr>
              <a:t>What are the types of non-REM </a:t>
            </a:r>
            <a:r>
              <a:rPr lang="en-US" sz="3000" dirty="0" err="1">
                <a:solidFill>
                  <a:srgbClr val="FF0000"/>
                </a:solidFill>
                <a:latin typeface="Avenir Book"/>
                <a:cs typeface="Avenir Book"/>
              </a:rPr>
              <a:t>parasomnias</a:t>
            </a:r>
            <a:r>
              <a:rPr lang="en-US" sz="3000" dirty="0">
                <a:solidFill>
                  <a:srgbClr val="FF0000"/>
                </a:solidFill>
                <a:latin typeface="Avenir Book"/>
                <a:cs typeface="Avenir Book"/>
              </a:rPr>
              <a:t>?</a:t>
            </a:r>
          </a:p>
          <a:p>
            <a:pPr algn="just"/>
            <a:endParaRPr lang="en-US" dirty="0">
              <a:latin typeface="Avenir Book"/>
              <a:cs typeface="Avenir Book"/>
            </a:endParaRPr>
          </a:p>
          <a:p>
            <a:pPr algn="just"/>
            <a:r>
              <a:rPr lang="en-US" dirty="0">
                <a:latin typeface="Avenir Book"/>
                <a:cs typeface="Avenir Book"/>
              </a:rPr>
              <a:t>Sleep terrors/night terrors: Night terrors or sleep terrors are considered to be a type of disorder of arousal. </a:t>
            </a:r>
          </a:p>
          <a:p>
            <a:pPr algn="just"/>
            <a:endParaRPr lang="en-US" dirty="0">
              <a:latin typeface="Avenir Book"/>
              <a:cs typeface="Avenir Book"/>
            </a:endParaRPr>
          </a:p>
          <a:p>
            <a:pPr algn="just"/>
            <a:r>
              <a:rPr lang="en-US" dirty="0">
                <a:latin typeface="Avenir Book"/>
                <a:cs typeface="Avenir Book"/>
              </a:rPr>
              <a:t>The person experiencing a sleep terror abruptly arouses from sleep in a terrified state often accompanied by crying or screaming, with an increase in heart rate or breathing, sweating, or flushing of the skin. </a:t>
            </a:r>
          </a:p>
          <a:p>
            <a:pPr algn="just"/>
            <a:endParaRPr lang="en-US" dirty="0">
              <a:latin typeface="Avenir Book"/>
              <a:cs typeface="Avenir Book"/>
            </a:endParaRPr>
          </a:p>
          <a:p>
            <a:pPr algn="just"/>
            <a:r>
              <a:rPr lang="en-US" dirty="0">
                <a:latin typeface="Avenir Book"/>
                <a:cs typeface="Avenir Book"/>
              </a:rPr>
              <a:t>The person may appear to be awake, but is confused and unable to communicate normally.</a:t>
            </a:r>
          </a:p>
          <a:p>
            <a:pPr algn="just"/>
            <a:endParaRPr lang="en-US" dirty="0">
              <a:latin typeface="Avenir Book"/>
              <a:cs typeface="Avenir Book"/>
            </a:endParaRPr>
          </a:p>
          <a:p>
            <a:pPr algn="just"/>
            <a:r>
              <a:rPr lang="en-US" dirty="0">
                <a:latin typeface="Avenir Book"/>
                <a:cs typeface="Avenir Book"/>
              </a:rPr>
              <a:t>Night terrors are usually brief but can rarely last up to 30-40 minutes, after which time the person lies down and appears to fall back asleep. </a:t>
            </a:r>
          </a:p>
          <a:p>
            <a:pPr algn="just"/>
            <a:endParaRPr lang="en-US" dirty="0">
              <a:latin typeface="Avenir Book"/>
              <a:cs typeface="Avenir Book"/>
            </a:endParaRPr>
          </a:p>
          <a:p>
            <a:pPr algn="just"/>
            <a:r>
              <a:rPr lang="en-US" dirty="0">
                <a:latin typeface="Avenir Book"/>
                <a:cs typeface="Avenir Book"/>
              </a:rPr>
              <a:t>People who have sleep terrors frequently do not remember the event the next morning.</a:t>
            </a:r>
          </a:p>
        </p:txBody>
      </p:sp>
    </p:spTree>
    <p:extLst>
      <p:ext uri="{BB962C8B-B14F-4D97-AF65-F5344CB8AC3E}">
        <p14:creationId xmlns:p14="http://schemas.microsoft.com/office/powerpoint/2010/main" val="1175984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8108" y="608424"/>
            <a:ext cx="8704162" cy="5868576"/>
          </a:xfrm>
        </p:spPr>
        <p:txBody>
          <a:bodyPr>
            <a:normAutofit/>
          </a:bodyPr>
          <a:lstStyle/>
          <a:p>
            <a:pPr algn="just"/>
            <a:endParaRPr lang="en-US" dirty="0">
              <a:latin typeface="Avenir Book"/>
              <a:cs typeface="Avenir Book"/>
            </a:endParaRPr>
          </a:p>
          <a:p>
            <a:pPr marL="0" indent="0" algn="just">
              <a:buNone/>
            </a:pPr>
            <a:r>
              <a:rPr lang="en-US" dirty="0">
                <a:latin typeface="Avenir Book"/>
                <a:cs typeface="Avenir Book"/>
              </a:rPr>
              <a:t>Night terrors occur during deep non-REM sleep and are more common during the first half of the night.</a:t>
            </a:r>
          </a:p>
          <a:p>
            <a:pPr algn="just"/>
            <a:endParaRPr lang="en-US" dirty="0">
              <a:latin typeface="Avenir Book"/>
              <a:cs typeface="Avenir Book"/>
            </a:endParaRPr>
          </a:p>
          <a:p>
            <a:pPr marL="0" indent="0" algn="just">
              <a:buNone/>
            </a:pPr>
            <a:r>
              <a:rPr lang="en-US" dirty="0">
                <a:latin typeface="Avenir Book"/>
                <a:cs typeface="Avenir Book"/>
              </a:rPr>
              <a:t>People experiencing sleep terrors may pose dangers to themselves or others because of jumping on the bed or running around.</a:t>
            </a:r>
          </a:p>
          <a:p>
            <a:pPr algn="just"/>
            <a:endParaRPr lang="en-US" dirty="0">
              <a:latin typeface="Avenir Book"/>
              <a:cs typeface="Avenir Book"/>
            </a:endParaRPr>
          </a:p>
          <a:p>
            <a:pPr marL="0" indent="0" algn="just">
              <a:buNone/>
            </a:pPr>
            <a:endParaRPr lang="en-US" dirty="0">
              <a:latin typeface="Avenir Book"/>
              <a:cs typeface="Avenir Book"/>
            </a:endParaRPr>
          </a:p>
          <a:p>
            <a:pPr marL="0" indent="0" algn="just">
              <a:buNone/>
            </a:pPr>
            <a:r>
              <a:rPr lang="en-US" dirty="0">
                <a:latin typeface="Avenir Book"/>
                <a:cs typeface="Avenir Book"/>
              </a:rPr>
              <a:t>Night terrors are fairly common in children aged 4 to 12. </a:t>
            </a:r>
          </a:p>
          <a:p>
            <a:pPr marL="0" indent="0" algn="just">
              <a:buNone/>
            </a:pPr>
            <a:endParaRPr lang="en-US" dirty="0">
              <a:latin typeface="Avenir Book"/>
              <a:cs typeface="Avenir Book"/>
            </a:endParaRPr>
          </a:p>
          <a:p>
            <a:pPr marL="0" indent="0" algn="just">
              <a:buNone/>
            </a:pPr>
            <a:r>
              <a:rPr lang="en-US" dirty="0">
                <a:latin typeface="Avenir Book"/>
                <a:cs typeface="Avenir Book"/>
              </a:rPr>
              <a:t> Strong emotional tension and/or the use of alcohol can increase the incidence of night terrors among adults.</a:t>
            </a:r>
          </a:p>
          <a:p>
            <a:endParaRPr lang="en-US" dirty="0"/>
          </a:p>
        </p:txBody>
      </p:sp>
    </p:spTree>
    <p:extLst>
      <p:ext uri="{BB962C8B-B14F-4D97-AF65-F5344CB8AC3E}">
        <p14:creationId xmlns:p14="http://schemas.microsoft.com/office/powerpoint/2010/main" val="4268621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9667"/>
            <a:ext cx="8229600" cy="5757333"/>
          </a:xfrm>
        </p:spPr>
        <p:txBody>
          <a:bodyPr>
            <a:normAutofit/>
          </a:bodyPr>
          <a:lstStyle/>
          <a:p>
            <a:pPr marL="0" indent="0" algn="ctr">
              <a:buNone/>
            </a:pPr>
            <a:r>
              <a:rPr lang="en-US" sz="3500" dirty="0">
                <a:solidFill>
                  <a:srgbClr val="FF0000"/>
                </a:solidFill>
                <a:latin typeface="Avenir Book"/>
                <a:cs typeface="Avenir Book"/>
              </a:rPr>
              <a:t>Somnambulism (Sleepwalking)</a:t>
            </a:r>
          </a:p>
          <a:p>
            <a:pPr marL="0" indent="0" algn="just">
              <a:buNone/>
            </a:pPr>
            <a:endParaRPr lang="en-US" dirty="0">
              <a:latin typeface="Avenir Book"/>
              <a:cs typeface="Avenir Book"/>
            </a:endParaRPr>
          </a:p>
          <a:p>
            <a:pPr marL="0" indent="0" algn="just">
              <a:buNone/>
            </a:pPr>
            <a:r>
              <a:rPr lang="en-US" dirty="0">
                <a:latin typeface="Avenir Book"/>
                <a:cs typeface="Avenir Book"/>
              </a:rPr>
              <a:t>Sleepwalking is another type of disorder of arousal and occurs when a person appears to be awake and moving around with eyes wide open but is actually asleep.</a:t>
            </a:r>
          </a:p>
          <a:p>
            <a:pPr marL="0" indent="0" algn="just">
              <a:buNone/>
            </a:pPr>
            <a:endParaRPr lang="en-US" dirty="0">
              <a:latin typeface="Avenir Book"/>
              <a:cs typeface="Avenir Book"/>
            </a:endParaRPr>
          </a:p>
          <a:p>
            <a:pPr marL="0" indent="0" algn="just">
              <a:buNone/>
            </a:pPr>
            <a:r>
              <a:rPr lang="en-US" dirty="0">
                <a:latin typeface="Avenir Book"/>
                <a:cs typeface="Avenir Book"/>
              </a:rPr>
              <a:t>Sleepwalkers generally have no memory of their actions. </a:t>
            </a:r>
          </a:p>
          <a:p>
            <a:pPr marL="0" indent="0" algn="just">
              <a:buNone/>
            </a:pPr>
            <a:endParaRPr lang="en-US" dirty="0">
              <a:latin typeface="Avenir Book"/>
              <a:cs typeface="Avenir Book"/>
            </a:endParaRPr>
          </a:p>
          <a:p>
            <a:pPr marL="0" indent="0" algn="just">
              <a:buNone/>
            </a:pPr>
            <a:r>
              <a:rPr lang="en-US" dirty="0">
                <a:latin typeface="Avenir Book"/>
                <a:cs typeface="Avenir Book"/>
              </a:rPr>
              <a:t>They may wake up in the middle of the episode and appear confused or get back in bed and go back to sleep without waking.</a:t>
            </a:r>
          </a:p>
          <a:p>
            <a:pPr marL="0" indent="0" algn="just">
              <a:buNone/>
            </a:pPr>
            <a:endParaRPr lang="en-US" dirty="0">
              <a:latin typeface="Avenir Book"/>
              <a:cs typeface="Avenir Book"/>
            </a:endParaRPr>
          </a:p>
          <a:p>
            <a:pPr marL="0" indent="0" algn="just">
              <a:buNone/>
            </a:pPr>
            <a:r>
              <a:rPr lang="en-US" dirty="0">
                <a:latin typeface="Avenir Book"/>
                <a:cs typeface="Avenir Book"/>
              </a:rPr>
              <a:t>There is no danger in trying to awaken the person</a:t>
            </a:r>
          </a:p>
        </p:txBody>
      </p:sp>
    </p:spTree>
    <p:extLst>
      <p:ext uri="{BB962C8B-B14F-4D97-AF65-F5344CB8AC3E}">
        <p14:creationId xmlns:p14="http://schemas.microsoft.com/office/powerpoint/2010/main" val="16635516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155</TotalTime>
  <Words>1009</Words>
  <Application>Microsoft Macintosh PowerPoint</Application>
  <PresentationFormat>On-screen Show (4:3)</PresentationFormat>
  <Paragraphs>131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Avenir Book</vt:lpstr>
      <vt:lpstr>Calibri</vt:lpstr>
      <vt:lpstr>Californian FB</vt:lpstr>
      <vt:lpstr>Wingdings</vt:lpstr>
      <vt:lpstr>Clarity</vt:lpstr>
      <vt:lpstr>Sleep disorders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Levy Launch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 disorders</dc:title>
  <dc:creator>Elijah Levy</dc:creator>
  <cp:lastModifiedBy>Microsoft Office User</cp:lastModifiedBy>
  <cp:revision>28</cp:revision>
  <dcterms:created xsi:type="dcterms:W3CDTF">2019-02-21T01:47:08Z</dcterms:created>
  <dcterms:modified xsi:type="dcterms:W3CDTF">2019-09-18T22:42:37Z</dcterms:modified>
</cp:coreProperties>
</file>